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84" r:id="rId4"/>
    <p:sldId id="276" r:id="rId5"/>
    <p:sldId id="269" r:id="rId6"/>
    <p:sldId id="293" r:id="rId7"/>
    <p:sldId id="288" r:id="rId8"/>
    <p:sldId id="289" r:id="rId9"/>
    <p:sldId id="291" r:id="rId10"/>
    <p:sldId id="287" r:id="rId11"/>
    <p:sldId id="290" r:id="rId12"/>
    <p:sldId id="292" r:id="rId13"/>
    <p:sldId id="286" r:id="rId14"/>
    <p:sldId id="279" r:id="rId15"/>
    <p:sldId id="283" r:id="rId16"/>
    <p:sldId id="277" r:id="rId17"/>
    <p:sldId id="26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8221D-A0D1-4EFE-800C-F0C5E8CBA5B4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046E-3994-45C3-BFBD-EAEACD4F2F2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603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B9CA7-1296-4620-912E-95F1F01F9A8F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5DD7C-D7E1-484C-B3EF-0C84750083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4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3B45-A4CF-42EB-9E03-BD73CD9F0210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Lack good data,  dwarfed by timber,  rural marginal status, part-time activity, tied to subsistence economy</a:t>
            </a:r>
          </a:p>
          <a:p>
            <a:pPr lvl="3"/>
            <a:r>
              <a:rPr lang="en-CA" dirty="0" smtClean="0"/>
              <a:t>Rural spaces: Sustainable alternative to timber</a:t>
            </a:r>
          </a:p>
          <a:p>
            <a:pPr lvl="3"/>
            <a:r>
              <a:rPr lang="en-CA" dirty="0" smtClean="0"/>
              <a:t>Urban spaces: Green. buy local, organic  demand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C3B45-A4CF-42EB-9E03-BD73CD9F0210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South</a:t>
            </a:r>
            <a:r>
              <a:rPr lang="en-CA" baseline="0" dirty="0" smtClean="0"/>
              <a:t> Nation Conservation https://www.nation.on.ca/resources/watershed-education/maple-syrup-education-program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5DD7C-D7E1-484C-B3EF-0C847500838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062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2401AB3-2A9F-4506-A0C2-2CC17131561D}" type="datetimeFigureOut">
              <a:rPr lang="en-CA" smtClean="0"/>
              <a:t>01/12/2014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BDA3EDF-A680-4CB2-8BB0-07B70E98C586}" type="slidenum">
              <a:rPr lang="en-CA" smtClean="0"/>
              <a:t>‹#›</a:t>
            </a:fld>
            <a:endParaRPr lang="en-C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bmurphy@wlu.c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images.google.ca/imgres?imgurl=http://blog.silive.com/weather/2008/03/Maple_syrup.jpg&amp;imgrefurl=http://blog.silive.com/weather/2008/03/maple_syrup_its_whats_on_tap.html&amp;usg=__i7miQvfKO2ci32LrVOGejxz5VCM=&amp;h=1121&amp;w=564&amp;sz=79&amp;hl=en&amp;start=3&amp;tbnid=L44MmXNCIwZyUM:&amp;tbnh=150&amp;tbnw=75&amp;prev=/images?q=maple+syrup&amp;gbv=2&amp;hl=en&amp;sa=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a/imgres?imgurl=http://blog.silive.com/weather/2008/03/Maple_syrup.jpg&amp;imgrefurl=http://blog.silive.com/weather/2008/03/maple_syrup_its_whats_on_tap.html&amp;usg=__i7miQvfKO2ci32LrVOGejxz5VCM=&amp;h=1121&amp;w=564&amp;sz=79&amp;hl=en&amp;start=3&amp;tbnid=L44MmXNCIwZyUM:&amp;tbnh=150&amp;tbnw=75&amp;prev=/images?q=maple+syrup&amp;gbv=2&amp;hl=en&amp;sa=G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a/imgres?imgurl=http://blog.silive.com/weather/2008/03/Maple_syrup.jpg&amp;imgrefurl=http://blog.silive.com/weather/2008/03/maple_syrup_its_whats_on_tap.html&amp;usg=__i7miQvfKO2ci32LrVOGejxz5VCM=&amp;h=1121&amp;w=564&amp;sz=79&amp;hl=en&amp;start=3&amp;tbnid=L44MmXNCIwZyUM:&amp;tbnh=150&amp;tbnw=75&amp;prev=/images?q=maple+syrup&amp;gbv=2&amp;hl=en&amp;sa=G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a/imgres?imgurl=http://blog.silive.com/weather/2008/03/Maple_syrup.jpg&amp;imgrefurl=http://blog.silive.com/weather/2008/03/maple_syrup_its_whats_on_tap.html&amp;usg=__i7miQvfKO2ci32LrVOGejxz5VCM=&amp;h=1121&amp;w=564&amp;sz=79&amp;hl=en&amp;start=3&amp;tbnid=L44MmXNCIwZyUM:&amp;tbnh=150&amp;tbnw=75&amp;prev=/images?q=maple+syrup&amp;gbv=2&amp;hl=en&amp;sa=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apitalnews.ca/index.php/multimedia/#/maple-syrup-and-climate-chan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Maple Syrup Value Systems and Value Chains: Considering Aboriginal and Non-Aboriginal Perspectives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387924"/>
          </a:xfrm>
        </p:spPr>
        <p:txBody>
          <a:bodyPr>
            <a:normAutofit fontScale="85000" lnSpcReduction="20000"/>
          </a:bodyPr>
          <a:lstStyle/>
          <a:p>
            <a:r>
              <a:rPr lang="en-CA" sz="2400" dirty="0" smtClean="0"/>
              <a:t>Brenda Murphy, Annette Chretien and Grant Morin</a:t>
            </a:r>
          </a:p>
          <a:p>
            <a:r>
              <a:rPr lang="en-CA" dirty="0" smtClean="0">
                <a:hlinkClick r:id="rId2"/>
              </a:rPr>
              <a:t>bmurphy@wlu.ca</a:t>
            </a:r>
            <a:r>
              <a:rPr lang="en-CA" dirty="0" smtClean="0"/>
              <a:t>; achretien@wlu.ca</a:t>
            </a:r>
          </a:p>
          <a:p>
            <a:r>
              <a:rPr lang="en-CA" dirty="0"/>
              <a:t>Society, Culture &amp; </a:t>
            </a:r>
            <a:r>
              <a:rPr lang="en-CA" dirty="0" smtClean="0"/>
              <a:t>Environment, </a:t>
            </a:r>
          </a:p>
          <a:p>
            <a:r>
              <a:rPr lang="en-CA" dirty="0" smtClean="0"/>
              <a:t>Wilfrid Laurier University</a:t>
            </a:r>
            <a:endParaRPr lang="en-CA" dirty="0"/>
          </a:p>
        </p:txBody>
      </p:sp>
      <p:pic>
        <p:nvPicPr>
          <p:cNvPr id="4" name="Picture 2" descr="C:\Users\Brenda\Documents\Laurier business\Logos\Laurier_RED_rgb_digital_1.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75" y="124481"/>
            <a:ext cx="2398713" cy="8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Maple_syru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2656"/>
            <a:ext cx="1074738" cy="214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417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Economic “Value Systems”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1453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C:\Users\Brenda\Pictures\maple syrup\MS Conference Stratford\2010_10_22\IMG_1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066" y="3356992"/>
            <a:ext cx="3742356" cy="2806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528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55" y="327517"/>
            <a:ext cx="7125113" cy="924475"/>
          </a:xfrm>
        </p:spPr>
        <p:txBody>
          <a:bodyPr/>
          <a:lstStyle/>
          <a:p>
            <a:r>
              <a:rPr lang="en-CA" dirty="0" smtClean="0"/>
              <a:t>Alternate Value Systems</a:t>
            </a:r>
            <a:endParaRPr lang="en-CA" dirty="0"/>
          </a:p>
        </p:txBody>
      </p:sp>
      <p:pic>
        <p:nvPicPr>
          <p:cNvPr id="4" name="Picture 1" descr="C:\Users\Brenda\Pictures\My Pictures\Rockwood Fall 09\IMG_0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25144"/>
            <a:ext cx="1867908" cy="1400976"/>
          </a:xfrm>
          <a:prstGeom prst="rect">
            <a:avLst/>
          </a:prstGeom>
          <a:noFill/>
        </p:spPr>
      </p:pic>
      <p:sp>
        <p:nvSpPr>
          <p:cNvPr id="5" name="AutoShape 2" descr="data:image/jpeg;base64,/9j/4AAQSkZJRgABAQAAAQABAAD/2wCEAAkGBxQTDw8UEhAVFRUVEhAVEBQSFBAVFxAUFBUXFhQWGBcYHCggGBwlGxgUITEhJSkrLi4uFx8zODMsNygtLisBCgoKDg0OGxAQGzckICQsLCwsLC4sLDQsLCwsLDcsLCwsLCwsLCwsLCwsLCwsLCwsLCwsLCwsLCwsLCwsNCwsLP/AABEIALUBFgMBIgACEQEDEQH/xAAbAAEAAgMBAQAAAAAAAAAAAAAABAUCAwYBB//EAD0QAAIBAgMEBwUGBQQDAAAAAAABAgMRBBIhBTFBURMiMmFxgbEGUpGhwRRCcpLR8DNTYoLhI0OT0hUksv/EABoBAQADAQEBAAAAAAAAAAAAAAACAwQBBQb/xAApEQACAgEEAgIBAwUAAAAAAAAAAQIRAwQSITFBURQyYRNx8AUiQlKR/9oADAMBAAIRAxEAPwD7iAAAAAAAAAAAAAAAAAADCpVS3v8AUrMVt2nHc7vu63pp8zqi30QlOMe2WwOWr+0cn2Y/F/SNvUg1dsVX95LwjH1d2TWJlT1EfB2jqx95fFDpo+8vijhZY+q/92f5mvQ1vEz9+X5pEv0iHyfwd700feXxRlGae5p+DRwCxM/5kvzSM1jqn8yT8Xf1H6X5HyX6O+BxFLbFWP3vp6WJ1D2kku1G/wC+6xx4mTWpj5OpBV4XbtKW95X37iyhNNXTTXNalbTXZdGal0zIAHCQAAAAAAAAAAAAAAAAAAAAAAAAAAAAIe0doRpRu977Mef+DqVnG0lbJNaqoq8nZFDj/aFK6pr9+P6fEpcftGdVtt6cu4iF8caXZjyZ2+Eb8RjJz7UtOS0X+fM0AFhnAAAAAAAAAAAABIwuOnTd4ya9H4ojgHU6Or2b7QRnaNTqy5/df6F2j5yW2yNtSpNRneUPnHw/Qplj9GnHn8SOwBhSqKUVKLumrpriZlJrAAAAAAAAAAAAAAAAAAAAAAAAI20MZGlTcpeS958EcRi8VKpNyk7t/LuRN2/jukqtJ9WF1HvfF/vkVhoxxpGDNk3Ol0AAWFIAAAAKjaVBzraRjVy01elKTg43btOL3Xe7yROEdzIylSLcFNgsZKao06Urf6UpOdZZ5dWeTLo1d348jLD7RnV6KMcsZSjUlOTTkupLJaKur3eu/cSeGS/n89EVkTLcFRLGNTg5dHmVCu3JSllTjKKtflda6No0V8dNxrQlZp4apOMlTnTs1pZKTba136HVhbDypF8DThP4dP8ABD/5RuKnwWAAHAAAAW2wdqdHLLJ9ST/K+Z2B85Ov9m8dnpZW+tCy8Vwf08inLHyatPk52stwAUmsAAAAAAAAAAAAAAAAAAETa2I6OhUkt9rLxei9SWUvtXL/AEYrnNfJP/BKKtkMjqLZyYANR5oAAAAAAI2JwNOo05wu0rJ3aduV093cSQdTa5QaT7I1TAU5KKcFaOkbXjlXFJqzsKmApyjBOCtHsWvHKuKTVmiSDu+Xs5tXoj/YadksisoSglwUZb1Ywjs6kvufdlBtuTbjLert3t6EsDfL2Nq9GMYpJJbkkl3JGQBE6AAAAAACy9nsRkxEeUrxfnu+dviVpsw87Tg+Uov4O5xq0Si6aZ9CB4j0yHpgAAAAAAAAAAAAAAAGFSqo72VmJ23CO7Xw1+e71ISyRj2yEpxj2y2Kj2ip56aS1ab0Wr3MrcRtqctyS8df8fIr8ViZyXWm2uV9LcdPC5T8pJ8Iz5M6aaRolhmu04x/FOC+V7mDUFvrQ8lUl6RKucbNrkzwk9XkfRg3ss3UpfzX5U39WjzpqXvz/wCNf9ytBD5OT2c3ssulp/zH5w/RsZocKsfNTX0K0HVqcvsb2WijfdKL8JR9L3PJRa3prxKwzhVa3Sa8GTjrJrtHd7J4IkcU+Nn8vQ2066btZ35bzRDVwffBNTTNwNjpqPbmodz1l+VarzsapY2muzCU++byr8sdfmSlqsa6d/sa4aXJPxX7g208POXZhJ+EWyO9q1Pu5YfgjFP47/mR6uKnLtVJS8ZSZRLW+kaY6D2yzeCnxjb8TjH1Z48M+cP+Wl/2KcFb1k/SLFocftlv9nfOH/JS/wCw+zS92/g0/RlQB8yf4D0OP2y0lBremvFNHtCN5xXOUV8WV0K8luk14NkrA4qfSR3OzvdpXVt2q132JrW+0Qf9P9M+kx3I9Obobeku0rlnhtsU5b3lffuIxzwkXywTj4LEHkZJq6d13HpcVAAAAAAAA1YivGEXKTsl8+5Bug3RnOaSu3ZFPj9tpXUNX+/h+9xWbR2nKo9NFwRXmLJnb4iY8mdviJvxGLlPe/Lh/k0AGczAAHAV+OpcfJ/R/TyIhc1IXX717iqr0cr7uD+niTiyqca5K2OKd3fX+JpppllZbtVpzNn2zs6LVpPXnLLdaakoHaZAi/a9INxXWs7ZtbNpcu81wxjtHS+5ytrfqzdu53iicBT9nDVh6uZN2420d+CZtB5Kpbdv9DkpbVyaMGCWV0v+mzKlrJ25Jb3+nizGWMa0h1F3dp+Mt5HbueGeU3I9nDp4Yulz7PbmcanM1g4pNdGgkEHa2JdOMGpZb1Ixk7wVk1J756LVLeSIysbU7miE0yaZVS2vlcUkp6R1zxzTvCU7pRVnHq2uuNzViNtNxm6aXVhJqWZOLtClNvdw6Rry+FzOmnlutzvHueqv82ZFlolaKXGbbabjBR7UFmzXX8WlCSeml1N2eu64W2ndvIrdRR61opuVZOTnbsvo1Z2+8uZdAWhaMKFTNCMrWzRi7aO11e11oWmz6Vlfn6ETC0cz7uJbJEJMlBeQACBYScLjp031ZeXBnQbP2xGdlLqy+T8DlgWQyyh0VzxRn2d4DnNk7XcbQqO8eEuMfHuOiTN+PIpq0YMmNwdM9ABMgeSlZNvct/ccjtXHurP+ldlfUuPaPFZaagt89/4UcyY9Rk52oyaifO1AAGUygAAAAAAwq0rp6eK5/wCTMAFVXoOPevTxNJdSjchV8JxWnp/gmpFTh6IQMp02t6t9TXJ2R1ulZyEHKSivJjUmRKuKUZqFm20notybtfm9eV7cTeRsThM7Tbdll00s8runqtH3qzM127Z9DjxrHFRibJYmCV3OKWj1ktzvb0fwZgsbDrXmlllld2lrZP0fyZH/APGLXrPckuz1UnJpLq/1PXee1NnXUlmdpXurrW8VB71ySFRJ8kn7TC9nKKd2knKOrvbTXmYzx1NW68e1ldmuq7SevLss0rZ611379f61PlzSMVs3rKWeWZNNO6b0U0t617ct/cKid5JKxcNeslaWXVpJtxjLTnpJEmErFYtkxSSWiWnB6OMINardaESxDpdBEhg8pu8fDTye76/Iyir7jRF2rLEeG3D0HJ93FkihgeMvgToxsrINlkYezylTUVZGQBAsAAAAAABfez+P/wBuT/A/oUJlTm001vTTXiicJuLtEMkFONHdA04SupwjJcUn4c0enpJ3yeY1RzXtDUvXa92MV9fqVpZbfp2qt836Ricn7UxvSoqyd8TQWWTaUrt6PuZ5uT7s86aubX5Lqx4UM6csNSnKNCjSlKdGKyOUlJOdnmvGPP5mdXaFWnKupOMlSeHnJqGVulO/SK13qrXv3EDmz0XYKOrjZTdGVouEsbGFK6v1IxlFzT5uSlZ8jCG0q3RdJmh1qzowjkdot1cinJ5tbK+ngBsZfgosXtKrT6aF4ylCWGyzytJqrPK1KKej0e7gzzFbSrU3iI5oSlCWFyyyNJqtKzTjfhbnxA2Mvgc9ido14faXng1QnRX8Np1FUy6drq2zG3EbSrZ67pxvGlUUMrirTSyuTlUcll0emnADYy8PSgxO0qyWImpQy0sQqeXI7zi3BO8r6drkSNlKX2nHXlddJDTLbVwjbW/Bad+/uA2cWWcqSf70+BXY7D2at8v0LQi46Gl+Tivjf9CM3wXaOKeVWVDpmNiYeOK5FNnsbSICV0a5HnRIWNpGBJ6Jcj1U1yFjaRTJU3yJSQFndowVDrWfFcPj9C1p0lHcrEDCLrrz9CyLcfRdjXAPSPj3ajVa/l1Ld3VZSbAwryUKjoL+GpOr09STfU39Ha13y4XLKLUuLOiBT4LaFWUKVWXRdHUUmoLMpxSjKUUm3ao9NVZfIww+06v/AK0p9G411JxjBSTpvI5xu23nVlZ6IUNrLsFDg9rVbYSVTI41oVG4wjJSi4Qc73cne9npbS/Ezw206tsNOfRuFe+WMVJSp9RzjeTfW0VnohR3Yy7Bz2D2niJ/ZVekunp1JLqTfRuna77fWvfdpbv4+UdsN9BVlBX+zYqcsubfTlFNR1tZ5eKbO0NjOiBXYCvWbpupKk41KedKGaMovR2V286s9+lvMsThFqjpfZupek17snbwdn63PTV7MLq1PxeiX6g9DD9EeZm+7M9vYfNCTW9WkvLSXyafkcrisNCpHLUgpK6dpc1xO+rwuu/hf081deZyO0cL0c9Oy7uP1T71uM+ohT3Hn6iFPciopbJoxTUaMUm4t2W9xd4/Bkh4eN5vKrzSjN27SV0k/i/ibAZjPbNKwkMtOORWptOmrdhpNJr4sfZIZHDJHI8zcbaPM7vTx1NwAtkaGz6Si4qnGzlGTVt8otNNve2rIzqYOEnJuCblkzNrfkd4X8GbgBbNNTBwlnvBPO4upddtxtlv4WXwMauApynmlTi5aXbW9x7N1uduFyQALZplg4NTTgrTlmmrdqWmr79F8AsJBVHUUFnas5cXpbXyNwAtgzhSzxqQ4yg3DvlDrJeazrzMDKE2mmnZppp961Qq+yeKeyakUwJ+1sOk1UgupUu0vcl96D8Hu7rEAztU6Pei01aDZphiotxs98YyXhJNr5RfwNxE/wDHx5y7UpLdpmjKFlpuSk7ESarybftcLxWeOt7O6s7NJq/PVaGUMRF2tJa5rJ6N5W07LyZFey469eXWUlLs6qSgnw/oRnHZ8VJO70d7aWdpSmuHOTHJ1qJLAPUjpAlYCGrfl+/kTTXQp5YpGw0RVIviqR5OKaaaummmuae8hYfZFGEouEGnHs9eo0vJysTgSJWRKGy6UJ5400ms2XWTUc3ayxbtG/ckKGy6UJZo00nZpayaipdpRi3aN+5IlgWLZHp4GnFUkoJdFfotX1Lxyvjro+JhQ2ZShLNGmk+tbWTUc3ayxbtG/ckSwBbI9HA049Flgl0UZRpavqKVrrfruW88pbPpRyZaaWSM4x3u0Zu8lrvu+ZJAFsiYTZtKnLNCFnayd5PLHlG7eVdysSwSdn4bpKijw3y8Ak26OSlStnRbCo5aMe/rPz3fKwLCEbJI8PTjHakjypO3ZkQtoYNTi7rR77b0/eXf6k0HWk1TItJqmcTi8K6bs9z7LW6S7jQdni8GpJ6J33p7m+afB95zmM2XKN3G8kt6+9HxXFd6MOTC48roxZMLjyuivABQUAAAAAAAAAAAAGylUSUozWaErZ0t6a3Tj/UvnuK7HYN02tc0Za05rdNfR81wJpsp1bJxaUoS7UHub5p/dl3o5KKkbNNqf0/7ZdFICxxGzbpyotzitZRf8Sn+KK3r+paFcUNNdnrRkpK0AD2MW3ZI4dPCdhMPbV+R7h8LbV6v0JJbGHllsYeWAAWEwAAAAAAAAAAb8LhZVJWir83wXizqTfCDaStmqnByaSV29x1mysAqUNe097+g2bs2NJX3y4v9CcbcOHby+zDmzbuF0AAaDOAAADCpTT3+T3NeD4GYAKrG7KUru13zjZS8+EvkUuI2ZKL063dul+V7/K515jOCas0mu/UpngjIpnhjI4aUWnZpp8noYnY1tnRlz8HaS+D3eRXV9he7bybj63M0tPNdcmeWnkujnwWVXY1Rfdb+D9GRZ4Ka3xfwl+hW4SXaKnCS7RHBm6TXA8ysjRyjEGSg+T+DNkcLN7oSf9rCTYps0gnU9k1X/tteLSJdH2em+1NLwuyaxTfgmsU34KdaNNNprc02mvBo2On0ztOm5S9+kkp/3R7MvkzpKGwqcd95eO74IsaVKMVaMUl3KxdHTN/Y04ceSDu6OHqez80991ys4z/K/pcxVHJpls+N953c4JqzSfiRa2z4yXFd2kl8JXt5HHpEvqejDUV2jjwdBX2F7rXzj+pCqbFqLcr+Di/qVvDNeDQs0H5KwEuezqi+5L4M1vCT9yX5ZfoQ2S9E98fZoBuWFn7kvys2R2fVe6nL4W9Rsl6G+Psigsaexar+6l4tfQl0fZ5/eqL+1fVk1hm/BF5oLyUZtoYeU3aMW/D9TpsPsalH7uZ/1a/IsIxSVkreBdHTP/JlMtV/qiiwewONR/2x+rLujRjFWikl3GYNEIRj0ZpzlLsAAmQAAAAAAAAAAAAAAAAAAPLDKuSAACR6AAAAAAAAAAAAAAAAAAAAAAAAAAAAAAAAAA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xQTDw8UEhAVFRUVEhAVEBQSFBAVFxAUFBUXFhQWGBcYHCggGBwlGxgUITEhJSkrLi4uFx8zODMsNygtLisBCgoKDg0OGxAQGzckICQsLCwsLC4sLDQsLCwsLDcsLCwsLCwsLCwsLCwsLCwsLCwsLCwsLCwsLCwsLCwsNCwsLP/AABEIALUBFgMBIgACEQEDEQH/xAAbAAEAAgMBAQAAAAAAAAAAAAAABAUCAwYBB//EAD0QAAIBAgMEBwUGBQQDAAAAAAABAgMRBBIhBTFBURMiMmFxgbEGUpGhwRRCcpLR8DNTYoLhI0OT0hUksv/EABoBAQADAQEBAAAAAAAAAAAAAAACAwQBBQb/xAApEQACAgEEAgIBAwUAAAAAAAAAAQIRAwQSITFBURQyYRNx8AUiQlKR/9oADAMBAAIRAxEAPwD7iAAAAAAAAAAAAAAAAAADCpVS3v8AUrMVt2nHc7vu63pp8zqi30QlOMe2WwOWr+0cn2Y/F/SNvUg1dsVX95LwjH1d2TWJlT1EfB2jqx95fFDpo+8vijhZY+q/92f5mvQ1vEz9+X5pEv0iHyfwd700feXxRlGae5p+DRwCxM/5kvzSM1jqn8yT8Xf1H6X5HyX6O+BxFLbFWP3vp6WJ1D2kku1G/wC+6xx4mTWpj5OpBV4XbtKW95X37iyhNNXTTXNalbTXZdGal0zIAHCQAAAAAAAAAAAAAAAAAAAAAAAAAAAAIe0doRpRu977Mef+DqVnG0lbJNaqoq8nZFDj/aFK6pr9+P6fEpcftGdVtt6cu4iF8caXZjyZ2+Eb8RjJz7UtOS0X+fM0AFhnAAAAAAAAAAAABIwuOnTd4ya9H4ojgHU6Or2b7QRnaNTqy5/df6F2j5yW2yNtSpNRneUPnHw/Qplj9GnHn8SOwBhSqKUVKLumrpriZlJrAAAAAAAAAAAAAAAAAAAAAAAAI20MZGlTcpeS958EcRi8VKpNyk7t/LuRN2/jukqtJ9WF1HvfF/vkVhoxxpGDNk3Ol0AAWFIAAAAKjaVBzraRjVy01elKTg43btOL3Xe7yROEdzIylSLcFNgsZKao06Urf6UpOdZZ5dWeTLo1d348jLD7RnV6KMcsZSjUlOTTkupLJaKur3eu/cSeGS/n89EVkTLcFRLGNTg5dHmVCu3JSllTjKKtflda6No0V8dNxrQlZp4apOMlTnTs1pZKTba136HVhbDypF8DThP4dP8ABD/5RuKnwWAAHAAAAW2wdqdHLLJ9ST/K+Z2B85Ov9m8dnpZW+tCy8Vwf08inLHyatPk52stwAUmsAAAAAAAAAAAAAAAAAAETa2I6OhUkt9rLxei9SWUvtXL/AEYrnNfJP/BKKtkMjqLZyYANR5oAAAAAAI2JwNOo05wu0rJ3aduV093cSQdTa5QaT7I1TAU5KKcFaOkbXjlXFJqzsKmApyjBOCtHsWvHKuKTVmiSDu+Xs5tXoj/YadksisoSglwUZb1Ywjs6kvufdlBtuTbjLert3t6EsDfL2Nq9GMYpJJbkkl3JGQBE6AAAAAACy9nsRkxEeUrxfnu+dviVpsw87Tg+Uov4O5xq0Si6aZ9CB4j0yHpgAAAAAAAAAAAAAAAGFSqo72VmJ23CO7Xw1+e71ISyRj2yEpxj2y2Kj2ip56aS1ab0Wr3MrcRtqctyS8df8fIr8ViZyXWm2uV9LcdPC5T8pJ8Iz5M6aaRolhmu04x/FOC+V7mDUFvrQ8lUl6RKucbNrkzwk9XkfRg3ss3UpfzX5U39WjzpqXvz/wCNf9ytBD5OT2c3ssulp/zH5w/RsZocKsfNTX0K0HVqcvsb2WijfdKL8JR9L3PJRa3prxKwzhVa3Sa8GTjrJrtHd7J4IkcU+Nn8vQ2066btZ35bzRDVwffBNTTNwNjpqPbmodz1l+VarzsapY2muzCU++byr8sdfmSlqsa6d/sa4aXJPxX7g208POXZhJ+EWyO9q1Pu5YfgjFP47/mR6uKnLtVJS8ZSZRLW+kaY6D2yzeCnxjb8TjH1Z48M+cP+Wl/2KcFb1k/SLFocftlv9nfOH/JS/wCw+zS92/g0/RlQB8yf4D0OP2y0lBremvFNHtCN5xXOUV8WV0K8luk14NkrA4qfSR3OzvdpXVt2q132JrW+0Qf9P9M+kx3I9Obobeku0rlnhtsU5b3lffuIxzwkXywTj4LEHkZJq6d13HpcVAAAAAAAA1YivGEXKTsl8+5Bug3RnOaSu3ZFPj9tpXUNX+/h+9xWbR2nKo9NFwRXmLJnb4iY8mdviJvxGLlPe/Lh/k0AGczAAHAV+OpcfJ/R/TyIhc1IXX717iqr0cr7uD+niTiyqca5K2OKd3fX+JpppllZbtVpzNn2zs6LVpPXnLLdaakoHaZAi/a9INxXWs7ZtbNpcu81wxjtHS+5ytrfqzdu53iicBT9nDVh6uZN2420d+CZtB5Kpbdv9DkpbVyaMGCWV0v+mzKlrJ25Jb3+nizGWMa0h1F3dp+Mt5HbueGeU3I9nDp4Yulz7PbmcanM1g4pNdGgkEHa2JdOMGpZb1Ixk7wVk1J756LVLeSIysbU7miE0yaZVS2vlcUkp6R1zxzTvCU7pRVnHq2uuNzViNtNxm6aXVhJqWZOLtClNvdw6Rry+FzOmnlutzvHueqv82ZFlolaKXGbbabjBR7UFmzXX8WlCSeml1N2eu64W2ndvIrdRR61opuVZOTnbsvo1Z2+8uZdAWhaMKFTNCMrWzRi7aO11e11oWmz6Vlfn6ETC0cz7uJbJEJMlBeQACBYScLjp031ZeXBnQbP2xGdlLqy+T8DlgWQyyh0VzxRn2d4DnNk7XcbQqO8eEuMfHuOiTN+PIpq0YMmNwdM9ABMgeSlZNvct/ccjtXHurP+ldlfUuPaPFZaagt89/4UcyY9Rk52oyaifO1AAGUygAAAAAAwq0rp6eK5/wCTMAFVXoOPevTxNJdSjchV8JxWnp/gmpFTh6IQMp02t6t9TXJ2R1ulZyEHKSivJjUmRKuKUZqFm20notybtfm9eV7cTeRsThM7Tbdll00s8runqtH3qzM127Z9DjxrHFRibJYmCV3OKWj1ktzvb0fwZgsbDrXmlllld2lrZP0fyZH/APGLXrPckuz1UnJpLq/1PXee1NnXUlmdpXurrW8VB71ySFRJ8kn7TC9nKKd2knKOrvbTXmYzx1NW68e1ldmuq7SevLss0rZ611379f61PlzSMVs3rKWeWZNNO6b0U0t617ct/cKid5JKxcNeslaWXVpJtxjLTnpJEmErFYtkxSSWiWnB6OMINardaESxDpdBEhg8pu8fDTye76/Iyir7jRF2rLEeG3D0HJ93FkihgeMvgToxsrINlkYezylTUVZGQBAsAAAAAABfez+P/wBuT/A/oUJlTm001vTTXiicJuLtEMkFONHdA04SupwjJcUn4c0enpJ3yeY1RzXtDUvXa92MV9fqVpZbfp2qt836Ricn7UxvSoqyd8TQWWTaUrt6PuZ5uT7s86aubX5Lqx4UM6csNSnKNCjSlKdGKyOUlJOdnmvGPP5mdXaFWnKupOMlSeHnJqGVulO/SK13qrXv3EDmz0XYKOrjZTdGVouEsbGFK6v1IxlFzT5uSlZ8jCG0q3RdJmh1qzowjkdot1cinJ5tbK+ngBsZfgosXtKrT6aF4ylCWGyzytJqrPK1KKej0e7gzzFbSrU3iI5oSlCWFyyyNJqtKzTjfhbnxA2Mvgc9ido14faXng1QnRX8Np1FUy6drq2zG3EbSrZ67pxvGlUUMrirTSyuTlUcll0emnADYy8PSgxO0qyWImpQy0sQqeXI7zi3BO8r6drkSNlKX2nHXlddJDTLbVwjbW/Bad+/uA2cWWcqSf70+BXY7D2at8v0LQi46Gl+Tivjf9CM3wXaOKeVWVDpmNiYeOK5FNnsbSICV0a5HnRIWNpGBJ6Jcj1U1yFjaRTJU3yJSQFndowVDrWfFcPj9C1p0lHcrEDCLrrz9CyLcfRdjXAPSPj3ajVa/l1Ld3VZSbAwryUKjoL+GpOr09STfU39Ha13y4XLKLUuLOiBT4LaFWUKVWXRdHUUmoLMpxSjKUUm3ao9NVZfIww+06v/AK0p9G411JxjBSTpvI5xu23nVlZ6IUNrLsFDg9rVbYSVTI41oVG4wjJSi4Qc73cne9npbS/Ezw206tsNOfRuFe+WMVJSp9RzjeTfW0VnohR3Yy7Bz2D2niJ/ZVekunp1JLqTfRuna77fWvfdpbv4+UdsN9BVlBX+zYqcsubfTlFNR1tZ5eKbO0NjOiBXYCvWbpupKk41KedKGaMovR2V286s9+lvMsThFqjpfZupek17snbwdn63PTV7MLq1PxeiX6g9DD9EeZm+7M9vYfNCTW9WkvLSXyafkcrisNCpHLUgpK6dpc1xO+rwuu/hf081deZyO0cL0c9Oy7uP1T71uM+ohT3Hn6iFPciopbJoxTUaMUm4t2W9xd4/Bkh4eN5vKrzSjN27SV0k/i/ibAZjPbNKwkMtOORWptOmrdhpNJr4sfZIZHDJHI8zcbaPM7vTx1NwAtkaGz6Si4qnGzlGTVt8otNNve2rIzqYOEnJuCblkzNrfkd4X8GbgBbNNTBwlnvBPO4upddtxtlv4WXwMauApynmlTi5aXbW9x7N1uduFyQALZplg4NTTgrTlmmrdqWmr79F8AsJBVHUUFnas5cXpbXyNwAtgzhSzxqQ4yg3DvlDrJeazrzMDKE2mmnZppp961Qq+yeKeyakUwJ+1sOk1UgupUu0vcl96D8Hu7rEAztU6Pei01aDZphiotxs98YyXhJNr5RfwNxE/wDHx5y7UpLdpmjKFlpuSk7ESarybftcLxWeOt7O6s7NJq/PVaGUMRF2tJa5rJ6N5W07LyZFey469eXWUlLs6qSgnw/oRnHZ8VJO70d7aWdpSmuHOTHJ1qJLAPUjpAlYCGrfl+/kTTXQp5YpGw0RVIviqR5OKaaaummmuae8hYfZFGEouEGnHs9eo0vJysTgSJWRKGy6UJ5400ms2XWTUc3ayxbtG/ckKGy6UJZo00nZpayaipdpRi3aN+5IlgWLZHp4GnFUkoJdFfotX1Lxyvjro+JhQ2ZShLNGmk+tbWTUc3ayxbtG/ckSwBbI9HA049Flgl0UZRpavqKVrrfruW88pbPpRyZaaWSM4x3u0Zu8lrvu+ZJAFsiYTZtKnLNCFnayd5PLHlG7eVdysSwSdn4bpKijw3y8Ak26OSlStnRbCo5aMe/rPz3fKwLCEbJI8PTjHakjypO3ZkQtoYNTi7rR77b0/eXf6k0HWk1TItJqmcTi8K6bs9z7LW6S7jQdni8GpJ6J33p7m+afB95zmM2XKN3G8kt6+9HxXFd6MOTC48roxZMLjyuivABQUAAAAAAAAAAAAGylUSUozWaErZ0t6a3Tj/UvnuK7HYN02tc0Za05rdNfR81wJpsp1bJxaUoS7UHub5p/dl3o5KKkbNNqf0/7ZdFICxxGzbpyotzitZRf8Sn+KK3r+paFcUNNdnrRkpK0AD2MW3ZI4dPCdhMPbV+R7h8LbV6v0JJbGHllsYeWAAWEwAAAAAAAAAAb8LhZVJWir83wXizqTfCDaStmqnByaSV29x1mysAqUNe097+g2bs2NJX3y4v9CcbcOHby+zDmzbuF0AAaDOAAADCpTT3+T3NeD4GYAKrG7KUru13zjZS8+EvkUuI2ZKL063dul+V7/K515jOCas0mu/UpngjIpnhjI4aUWnZpp8noYnY1tnRlz8HaS+D3eRXV9he7bybj63M0tPNdcmeWnkujnwWVXY1Rfdb+D9GRZ4Ka3xfwl+hW4SXaKnCS7RHBm6TXA8ysjRyjEGSg+T+DNkcLN7oSf9rCTYps0gnU9k1X/tteLSJdH2em+1NLwuyaxTfgmsU34KdaNNNprc02mvBo2On0ztOm5S9+kkp/3R7MvkzpKGwqcd95eO74IsaVKMVaMUl3KxdHTN/Y04ceSDu6OHqez80991ys4z/K/pcxVHJpls+N953c4JqzSfiRa2z4yXFd2kl8JXt5HHpEvqejDUV2jjwdBX2F7rXzj+pCqbFqLcr+Di/qVvDNeDQs0H5KwEuezqi+5L4M1vCT9yX5ZfoQ2S9E98fZoBuWFn7kvys2R2fVe6nL4W9Rsl6G+Psigsaexar+6l4tfQl0fZ5/eqL+1fVk1hm/BF5oLyUZtoYeU3aMW/D9TpsPsalH7uZ/1a/IsIxSVkreBdHTP/JlMtV/qiiwewONR/2x+rLujRjFWikl3GYNEIRj0ZpzlLsAAmQAAAAAAAAAAAAAAAAAAPLDKuSAACR6AAAAAAAAAAAAAAAAAAAAAAAAAAAAAAAAAAA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83" y="1772816"/>
            <a:ext cx="376032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66" y="4941168"/>
            <a:ext cx="2079345" cy="156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http://1maverickmom.files.wordpress.com/2012/10/med-wheel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99" y="1772816"/>
            <a:ext cx="1721612" cy="22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0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25" y="332655"/>
            <a:ext cx="4770531" cy="63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3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Aboriginal Perspectives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12" descr="Maple_syr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1074738" cy="214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80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47664" y="692696"/>
            <a:ext cx="5760640" cy="5256584"/>
          </a:xfrm>
          <a:prstGeom prst="ellipse">
            <a:avLst/>
          </a:prstGeom>
          <a:noFill/>
          <a:ln w="641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276484" y="3092067"/>
            <a:ext cx="2543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Openings: Sunrise</a:t>
            </a:r>
          </a:p>
          <a:p>
            <a:pPr algn="ctr"/>
            <a:r>
              <a:rPr lang="en-CA" dirty="0" smtClean="0"/>
              <a:t>(Preparation Ceremonies)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506487" y="5626114"/>
            <a:ext cx="211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Harvesting Practices</a:t>
            </a:r>
          </a:p>
          <a:p>
            <a:pPr algn="ctr"/>
            <a:r>
              <a:rPr lang="en-CA" dirty="0" smtClean="0"/>
              <a:t>(Production)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1492" y="3092067"/>
            <a:ext cx="3803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Sharing Ways of Knowing</a:t>
            </a:r>
          </a:p>
          <a:p>
            <a:pPr algn="ctr"/>
            <a:r>
              <a:rPr lang="en-CA" dirty="0" smtClean="0"/>
              <a:t>(Knowledge Transmission </a:t>
            </a:r>
          </a:p>
          <a:p>
            <a:pPr algn="ctr"/>
            <a:r>
              <a:rPr lang="en-CA" dirty="0" smtClean="0"/>
              <a:t>&amp; Mobilization)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349702" y="2166826"/>
            <a:ext cx="2423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All My Relations</a:t>
            </a:r>
          </a:p>
          <a:p>
            <a:pPr algn="ctr"/>
            <a:r>
              <a:rPr lang="en-CA" dirty="0" smtClean="0"/>
              <a:t>(Aboriginal Values)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0284" y="475161"/>
            <a:ext cx="238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Closings: Sunset</a:t>
            </a:r>
          </a:p>
          <a:p>
            <a:pPr algn="ctr"/>
            <a:r>
              <a:rPr lang="en-CA" dirty="0" smtClean="0"/>
              <a:t>(Wrap-up)</a:t>
            </a:r>
            <a:endParaRPr lang="en-CA" dirty="0"/>
          </a:p>
        </p:txBody>
      </p:sp>
      <p:sp>
        <p:nvSpPr>
          <p:cNvPr id="14" name="Down Arrow 13"/>
          <p:cNvSpPr/>
          <p:nvPr/>
        </p:nvSpPr>
        <p:spPr>
          <a:xfrm rot="2939706">
            <a:off x="6937812" y="5006115"/>
            <a:ext cx="628648" cy="852545"/>
          </a:xfrm>
          <a:prstGeom prst="downArrow">
            <a:avLst>
              <a:gd name="adj1" fmla="val 1524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5" name="Down Arrow 14"/>
          <p:cNvSpPr/>
          <p:nvPr/>
        </p:nvSpPr>
        <p:spPr>
          <a:xfrm rot="7628465">
            <a:off x="1933859" y="5598560"/>
            <a:ext cx="628648" cy="852545"/>
          </a:xfrm>
          <a:prstGeom prst="downArrow">
            <a:avLst>
              <a:gd name="adj1" fmla="val 1524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6" name="Down Arrow 15"/>
          <p:cNvSpPr/>
          <p:nvPr/>
        </p:nvSpPr>
        <p:spPr>
          <a:xfrm rot="18216364">
            <a:off x="6912100" y="712755"/>
            <a:ext cx="628648" cy="852545"/>
          </a:xfrm>
          <a:prstGeom prst="downArrow">
            <a:avLst>
              <a:gd name="adj1" fmla="val 1524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7" name="Down Arrow 16"/>
          <p:cNvSpPr/>
          <p:nvPr/>
        </p:nvSpPr>
        <p:spPr>
          <a:xfrm rot="12831637">
            <a:off x="939774" y="1106837"/>
            <a:ext cx="628648" cy="852545"/>
          </a:xfrm>
          <a:prstGeom prst="downArrow">
            <a:avLst>
              <a:gd name="adj1" fmla="val 1524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54098" y="6457111"/>
            <a:ext cx="676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Aboriginal Perspectives of the Maple Value System</a:t>
            </a:r>
            <a:endParaRPr lang="en-CA" b="1" dirty="0"/>
          </a:p>
        </p:txBody>
      </p:sp>
      <p:pic>
        <p:nvPicPr>
          <p:cNvPr id="19" name="Picture 10" descr="http://1maverickmom.files.wordpress.com/2012/10/med-whee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50" y="2977044"/>
            <a:ext cx="1431861" cy="18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9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Rural/Farmer Perspectives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12" descr="Maple_syr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1074738" cy="214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16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193548"/>
              </p:ext>
            </p:extLst>
          </p:nvPr>
        </p:nvGraphicFramePr>
        <p:xfrm>
          <a:off x="971600" y="585385"/>
          <a:ext cx="6912768" cy="5934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Acrobat Document" r:id="rId3" imgW="28622370" imgH="24574483" progId="AcroExch.Document.11">
                  <p:embed/>
                </p:oleObj>
              </mc:Choice>
              <mc:Fallback>
                <p:oleObj name="Acrobat Document" r:id="rId3" imgW="28622370" imgH="2457448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585385"/>
                        <a:ext cx="6912768" cy="5934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84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Values Held</a:t>
            </a:r>
          </a:p>
          <a:p>
            <a:pPr lvl="1"/>
            <a:r>
              <a:rPr lang="en-CA" sz="2400" dirty="0" smtClean="0"/>
              <a:t>Some similarities in the types of values </a:t>
            </a:r>
          </a:p>
          <a:p>
            <a:pPr lvl="2"/>
            <a:r>
              <a:rPr lang="en-CA" sz="2000" dirty="0" smtClean="0"/>
              <a:t>E.g. environment, family, community, health</a:t>
            </a:r>
          </a:p>
          <a:p>
            <a:pPr lvl="1"/>
            <a:r>
              <a:rPr lang="en-CA" sz="2400" dirty="0" smtClean="0"/>
              <a:t>But also some differences</a:t>
            </a:r>
          </a:p>
          <a:p>
            <a:pPr lvl="2"/>
            <a:r>
              <a:rPr lang="en-CA" sz="2000" dirty="0" smtClean="0"/>
              <a:t>E.g. spiritual/sacred, medicinal </a:t>
            </a:r>
          </a:p>
          <a:p>
            <a:r>
              <a:rPr lang="en-CA" sz="2800" dirty="0" smtClean="0"/>
              <a:t>Highlights differences in “ways of knowing” and worldviews</a:t>
            </a:r>
          </a:p>
          <a:p>
            <a:pPr lvl="1"/>
            <a:r>
              <a:rPr lang="en-CA" sz="2400" dirty="0" smtClean="0"/>
              <a:t>How these values are understood and practiced</a:t>
            </a:r>
            <a:endParaRPr lang="en-CA" sz="2400" dirty="0"/>
          </a:p>
        </p:txBody>
      </p:sp>
      <p:pic>
        <p:nvPicPr>
          <p:cNvPr id="9218" name="Picture 2" descr="C:\Users\Brenda\Pictures\maple syrup\Summer tour 2012\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825225" cy="211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24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G_58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68472" y="2187808"/>
            <a:ext cx="6034087" cy="3611563"/>
          </a:xfrm>
          <a:prstGeom prst="rect">
            <a:avLst/>
          </a:prstGeom>
          <a:noFill/>
          <a:ln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3865" y="2225789"/>
            <a:ext cx="7125113" cy="1097092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Questions?</a:t>
            </a:r>
            <a:br>
              <a:rPr lang="en-CA" dirty="0" smtClean="0">
                <a:solidFill>
                  <a:srgbClr val="FF0000"/>
                </a:solidFill>
              </a:rPr>
            </a:br>
            <a:endParaRPr lang="en-CA" sz="20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61219" cy="69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2" y="2492896"/>
            <a:ext cx="1001043" cy="82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972" y="555315"/>
            <a:ext cx="3093174" cy="56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89928"/>
            <a:ext cx="1904626" cy="62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3" y="5643215"/>
            <a:ext cx="2628817" cy="9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39" y="713244"/>
            <a:ext cx="2302545" cy="94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17" y="6093296"/>
            <a:ext cx="3171863" cy="40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95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Overview</a:t>
            </a:r>
          </a:p>
          <a:p>
            <a:r>
              <a:rPr lang="en-CA" sz="2800" dirty="0" smtClean="0"/>
              <a:t>Aboriginal Perspectives</a:t>
            </a:r>
          </a:p>
          <a:p>
            <a:r>
              <a:rPr lang="en-CA" sz="2800" dirty="0" smtClean="0"/>
              <a:t>Rural Perspectives</a:t>
            </a:r>
          </a:p>
          <a:p>
            <a:r>
              <a:rPr lang="en-CA" sz="2800" dirty="0" smtClean="0"/>
              <a:t>Conclusion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8301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12" descr="Maple_syru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43186"/>
            <a:ext cx="1074738" cy="2149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52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4664"/>
            <a:ext cx="4681314" cy="365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644008" y="3212976"/>
          <a:ext cx="4086225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Acrobat Document" r:id="rId5" imgW="7715115" imgH="6000750" progId="AcroExch.Document.7">
                  <p:embed/>
                </p:oleObj>
              </mc:Choice>
              <mc:Fallback>
                <p:oleObj name="Acrobat Document" r:id="rId5" imgW="7715115" imgH="600075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212976"/>
                        <a:ext cx="4086225" cy="317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259632" y="4077072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Sugar Maple Range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2852936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Ontario Maple Syrup ‘Locals’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620688"/>
            <a:ext cx="21002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Canadian Industry: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Quebec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Ontario 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New Brunswick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Nova Scotia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5013176"/>
            <a:ext cx="2856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Canadian Production 2010: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7.4 million gallons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$280 million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335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772" y="1225537"/>
            <a:ext cx="7125112" cy="3168352"/>
          </a:xfrm>
        </p:spPr>
        <p:txBody>
          <a:bodyPr/>
          <a:lstStyle/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CA" sz="2600" dirty="0" smtClean="0">
                <a:solidFill>
                  <a:prstClr val="white"/>
                </a:solidFill>
                <a:latin typeface="Constantia"/>
                <a:hlinkClick r:id="rId2"/>
              </a:rPr>
              <a:t>Maple Syrup and Climate Change </a:t>
            </a:r>
            <a:r>
              <a:rPr lang="en-CA" sz="2600" dirty="0" smtClean="0">
                <a:solidFill>
                  <a:prstClr val="white"/>
                </a:solidFill>
                <a:latin typeface="Constantia"/>
              </a:rPr>
              <a:t>(x2)</a:t>
            </a: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CA" sz="2600" dirty="0" smtClean="0">
                <a:solidFill>
                  <a:prstClr val="white"/>
                </a:solidFill>
                <a:latin typeface="Constantia"/>
              </a:rPr>
              <a:t>Maple Syrup Value Systems</a:t>
            </a: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CA" sz="2600" dirty="0" smtClean="0">
                <a:solidFill>
                  <a:prstClr val="white"/>
                </a:solidFill>
                <a:latin typeface="Constantia"/>
              </a:rPr>
              <a:t>Maple Syrup SOS (Save our Syrup)</a:t>
            </a:r>
            <a:endParaRPr lang="en-CA" sz="2600" dirty="0">
              <a:solidFill>
                <a:prstClr val="white"/>
              </a:solidFill>
              <a:latin typeface="Constantia"/>
            </a:endParaRPr>
          </a:p>
          <a:p>
            <a:pPr marL="274320" lvl="0" indent="-274320" defTabSz="914400"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en-CA" sz="2600" dirty="0">
                <a:solidFill>
                  <a:prstClr val="white"/>
                </a:solidFill>
                <a:latin typeface="Constantia"/>
              </a:rPr>
              <a:t>Elmira Maple Syrup Festival and Wellbeing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263" y="548680"/>
            <a:ext cx="7125113" cy="924475"/>
          </a:xfrm>
        </p:spPr>
        <p:txBody>
          <a:bodyPr/>
          <a:lstStyle/>
          <a:p>
            <a:r>
              <a:rPr lang="en-CA" dirty="0" smtClean="0"/>
              <a:t>Ongoing Research</a:t>
            </a:r>
            <a:endParaRPr lang="en-CA" dirty="0"/>
          </a:p>
        </p:txBody>
      </p:sp>
      <p:pic>
        <p:nvPicPr>
          <p:cNvPr id="6" name="Picture 5" descr="C:\Users\Brenda\Pictures\maple syrup\MS_NAMSC_2010\DSC00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1786508" cy="2382011"/>
          </a:xfrm>
          <a:prstGeom prst="rect">
            <a:avLst/>
          </a:prstGeom>
          <a:noFill/>
        </p:spPr>
      </p:pic>
      <p:pic>
        <p:nvPicPr>
          <p:cNvPr id="8" name="Picture 3" descr="C:\Users\Brenda\Pictures\maple syrup\MS_Elmira study\IMG_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404108"/>
            <a:ext cx="2687960" cy="2015970"/>
          </a:xfrm>
          <a:prstGeom prst="rect">
            <a:avLst/>
          </a:prstGeom>
          <a:noFill/>
        </p:spPr>
      </p:pic>
      <p:pic>
        <p:nvPicPr>
          <p:cNvPr id="1026" name="Picture 2" descr="C:\Users\Brenda\Documents\maple syrup\Education programs\Milton-20120302-001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77377"/>
            <a:ext cx="2763856" cy="20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9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Maple Syrup Value Systems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Completed 35 interviews – 2013</a:t>
            </a:r>
          </a:p>
          <a:p>
            <a:r>
              <a:rPr lang="en-CA" sz="2800" dirty="0" smtClean="0">
                <a:solidFill>
                  <a:srgbClr val="FFC000"/>
                </a:solidFill>
              </a:rPr>
              <a:t>Currently undertaking focus groups – spring 2014</a:t>
            </a:r>
          </a:p>
          <a:p>
            <a:r>
              <a:rPr lang="en-CA" sz="2800" dirty="0" smtClean="0"/>
              <a:t>Synthesis and final deliverables - 2015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4144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6936" y="2618656"/>
            <a:ext cx="7125112" cy="4051437"/>
          </a:xfrm>
        </p:spPr>
        <p:txBody>
          <a:bodyPr/>
          <a:lstStyle/>
          <a:p>
            <a:r>
              <a:rPr lang="en-CA" sz="2800" dirty="0" smtClean="0"/>
              <a:t>Non-Timber Forest Product (NTFP)</a:t>
            </a:r>
          </a:p>
          <a:p>
            <a:pPr lvl="1"/>
            <a:r>
              <a:rPr lang="en-CA" sz="2400" dirty="0" smtClean="0"/>
              <a:t>Biological Resources, Products and Services Harvested From Forests for Subsistence and/or Trade</a:t>
            </a:r>
          </a:p>
          <a:p>
            <a:pPr lvl="2"/>
            <a:r>
              <a:rPr lang="en-CA" sz="2000" dirty="0" smtClean="0"/>
              <a:t>Undervalued, but currently experiencing a renaissance</a:t>
            </a:r>
          </a:p>
          <a:p>
            <a:pPr lvl="2"/>
            <a:r>
              <a:rPr lang="en-CA" sz="2000" dirty="0" smtClean="0"/>
              <a:t>Valuable to both Aboriginal and rural communities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67205"/>
            <a:ext cx="7125113" cy="924475"/>
          </a:xfrm>
        </p:spPr>
        <p:txBody>
          <a:bodyPr/>
          <a:lstStyle/>
          <a:p>
            <a:r>
              <a:rPr lang="en-CA" sz="3600" dirty="0" smtClean="0"/>
              <a:t>NTFPs</a:t>
            </a:r>
            <a:endParaRPr lang="en-CA" sz="3600" dirty="0"/>
          </a:p>
        </p:txBody>
      </p:sp>
      <p:pic>
        <p:nvPicPr>
          <p:cNvPr id="5" name="Picture 2" descr="C:\Users\Brenda\Pictures\maple syrup\Elmira First Tap\IMG_1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82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3891136"/>
          </a:xfrm>
        </p:spPr>
        <p:txBody>
          <a:bodyPr/>
          <a:lstStyle/>
          <a:p>
            <a:r>
              <a:rPr lang="en-CA" sz="3200" dirty="0" smtClean="0"/>
              <a:t>Maple Syrup</a:t>
            </a:r>
          </a:p>
          <a:p>
            <a:pPr lvl="1"/>
            <a:r>
              <a:rPr lang="en-CA" sz="2800" dirty="0" smtClean="0"/>
              <a:t>Important Canadian NTFP</a:t>
            </a:r>
          </a:p>
          <a:p>
            <a:pPr lvl="2"/>
            <a:r>
              <a:rPr lang="en-CA" sz="2400" dirty="0" smtClean="0"/>
              <a:t>Contributes “Value”</a:t>
            </a:r>
          </a:p>
          <a:p>
            <a:pPr lvl="3"/>
            <a:r>
              <a:rPr lang="en-CA" sz="2000" dirty="0" smtClean="0"/>
              <a:t>What do these values look like in rural vs  Aboriginal contexts?</a:t>
            </a:r>
          </a:p>
          <a:p>
            <a:endParaRPr lang="en-CA" sz="1800" dirty="0"/>
          </a:p>
        </p:txBody>
      </p:sp>
      <p:pic>
        <p:nvPicPr>
          <p:cNvPr id="4" name="Picture 3" descr="C:\Users\Brenda\Pictures\maple syrup\Elmira First Tap\IMG_1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77072"/>
            <a:ext cx="2883926" cy="2162944"/>
          </a:xfrm>
          <a:prstGeom prst="rect">
            <a:avLst/>
          </a:prstGeom>
          <a:noFill/>
        </p:spPr>
      </p:pic>
      <p:pic>
        <p:nvPicPr>
          <p:cNvPr id="5" name="Picture 4" descr="C:\Users\Brenda\Pictures\maple syrup\Crawford Lake\IMG_1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766" y="4077072"/>
            <a:ext cx="2905956" cy="2179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898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en-CA" dirty="0" smtClean="0"/>
              <a:t>“Value”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4518030"/>
          </a:xfrm>
        </p:spPr>
        <p:txBody>
          <a:bodyPr>
            <a:normAutofit fontScale="85000" lnSpcReduction="10000"/>
          </a:bodyPr>
          <a:lstStyle/>
          <a:p>
            <a:endParaRPr lang="en-CA" sz="3200" dirty="0" smtClean="0"/>
          </a:p>
          <a:p>
            <a:r>
              <a:rPr lang="en-CA" sz="3200" dirty="0" smtClean="0"/>
              <a:t>Noun </a:t>
            </a:r>
            <a:r>
              <a:rPr lang="en-CA" sz="3200" dirty="0"/>
              <a:t>- The regard that something is held to deserve; the importance, worth, or usefulness of </a:t>
            </a:r>
            <a:r>
              <a:rPr lang="en-CA" sz="3200" dirty="0" smtClean="0"/>
              <a:t>something</a:t>
            </a:r>
          </a:p>
          <a:p>
            <a:r>
              <a:rPr lang="en-CA" sz="3200" dirty="0" smtClean="0"/>
              <a:t>Verb – Estimate the monetary worth; Consider something to be important</a:t>
            </a:r>
          </a:p>
          <a:p>
            <a:endParaRPr lang="en-CA" sz="3200" dirty="0"/>
          </a:p>
          <a:p>
            <a:pPr marL="0" indent="0">
              <a:buNone/>
            </a:pPr>
            <a:r>
              <a:rPr lang="en-CA" sz="1900" dirty="0" smtClean="0"/>
              <a:t>http</a:t>
            </a:r>
            <a:r>
              <a:rPr lang="en-CA" sz="1900" dirty="0"/>
              <a:t>://www.oxforddictionaries.com/us/definition/american_english/value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537233916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726</TotalTime>
  <Words>359</Words>
  <Application>Microsoft Office PowerPoint</Application>
  <PresentationFormat>On-screen Show (4:3)</PresentationFormat>
  <Paragraphs>77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Autumn</vt:lpstr>
      <vt:lpstr>Acrobat Document</vt:lpstr>
      <vt:lpstr>Maple Syrup Value Systems and Value Chains: Considering Aboriginal and Non-Aboriginal Perspectives</vt:lpstr>
      <vt:lpstr>Outline</vt:lpstr>
      <vt:lpstr>Overview</vt:lpstr>
      <vt:lpstr>PowerPoint Presentation</vt:lpstr>
      <vt:lpstr>Ongoing Research</vt:lpstr>
      <vt:lpstr>Maple Syrup Value Systems Research</vt:lpstr>
      <vt:lpstr>NTFPs</vt:lpstr>
      <vt:lpstr>PowerPoint Presentation</vt:lpstr>
      <vt:lpstr>“Value”</vt:lpstr>
      <vt:lpstr>Economic “Value Systems”</vt:lpstr>
      <vt:lpstr>Alternate Value Systems</vt:lpstr>
      <vt:lpstr>PowerPoint Presentation</vt:lpstr>
      <vt:lpstr>Aboriginal Perspectives</vt:lpstr>
      <vt:lpstr>PowerPoint Presentation</vt:lpstr>
      <vt:lpstr>Rural/Farmer Perspectives</vt:lpstr>
      <vt:lpstr>PowerPoint Presentation</vt:lpstr>
      <vt:lpstr>Conclusion</vt:lpstr>
      <vt:lpstr>Questions?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Mobilisation and Community Resilience: Closing the Loop in Interdisciplinary Climate Change Research</dc:title>
  <dc:creator>Brenda</dc:creator>
  <cp:lastModifiedBy>Bryce Gunson</cp:lastModifiedBy>
  <cp:revision>71</cp:revision>
  <cp:lastPrinted>2014-04-05T19:58:45Z</cp:lastPrinted>
  <dcterms:created xsi:type="dcterms:W3CDTF">2012-05-28T19:53:46Z</dcterms:created>
  <dcterms:modified xsi:type="dcterms:W3CDTF">2014-12-01T20:31:21Z</dcterms:modified>
</cp:coreProperties>
</file>