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0" r:id="rId4"/>
    <p:sldId id="261" r:id="rId5"/>
    <p:sldId id="262" r:id="rId6"/>
    <p:sldId id="275" r:id="rId7"/>
    <p:sldId id="276" r:id="rId8"/>
    <p:sldId id="282" r:id="rId9"/>
    <p:sldId id="279" r:id="rId10"/>
    <p:sldId id="281" r:id="rId11"/>
    <p:sldId id="272" r:id="rId12"/>
    <p:sldId id="273" r:id="rId13"/>
    <p:sldId id="278" r:id="rId14"/>
    <p:sldId id="277" r:id="rId15"/>
    <p:sldId id="271" r:id="rId16"/>
    <p:sldId id="280" r:id="rId17"/>
    <p:sldId id="270" r:id="rId18"/>
    <p:sldId id="264" r:id="rId19"/>
    <p:sldId id="265" r:id="rId20"/>
    <p:sldId id="283" r:id="rId21"/>
    <p:sldId id="266" r:id="rId22"/>
    <p:sldId id="268" r:id="rId23"/>
    <p:sldId id="267" r:id="rId24"/>
    <p:sldId id="26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69" d="100"/>
          <a:sy n="69" d="100"/>
        </p:scale>
        <p:origin x="-2844" y="-10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149A6-F0C5-AE49-9CEC-4FDF0AAAF09F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E230D-1D7F-7B4E-B2CD-C204C841A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2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0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0DE9A-FE54-0242-85DE-AE0084EBDF71}" type="datetimeFigureOut">
              <a:rPr lang="en-US" smtClean="0"/>
              <a:t>7/8/2015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6483D-5218-BB42-A3E6-11B39BF68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0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895" y="2399964"/>
            <a:ext cx="7772400" cy="3184116"/>
          </a:xfrm>
        </p:spPr>
        <p:txBody>
          <a:bodyPr>
            <a:normAutofit fontScale="90000"/>
          </a:bodyPr>
          <a:lstStyle/>
          <a:p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en-US" sz="10000" b="1" dirty="0" smtClean="0"/>
              <a:t>Maple Practices Toolkit </a:t>
            </a:r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sz="4900" dirty="0"/>
              <a:t/>
            </a:r>
            <a:br>
              <a:rPr lang="en-US" sz="49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9288" y="1"/>
            <a:ext cx="6400800" cy="2399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b="1" dirty="0" smtClean="0">
                <a:solidFill>
                  <a:schemeClr val="tx1"/>
                </a:solidFill>
              </a:rPr>
              <a:t>Indigenous Maple Syrup Knowledge Network [IMSKN] Presents: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1" name="Picture 10" descr="bucket_collecting_maple_sap.jpg"/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2" y="274638"/>
            <a:ext cx="8855770" cy="63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AWS picWalk 4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92" y="914399"/>
            <a:ext cx="7575422" cy="47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AWS picWalk 4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2" y="390769"/>
            <a:ext cx="8362461" cy="625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AWS picWalk 4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1" y="332154"/>
            <a:ext cx="3516923" cy="3008923"/>
          </a:xfrm>
          <a:prstGeom prst="rect">
            <a:avLst/>
          </a:prstGeom>
        </p:spPr>
      </p:pic>
      <p:pic>
        <p:nvPicPr>
          <p:cNvPr id="3" name="Picture 2" descr="CAAWS picWalk 4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18" y="332154"/>
            <a:ext cx="4011898" cy="3008923"/>
          </a:xfrm>
          <a:prstGeom prst="rect">
            <a:avLst/>
          </a:prstGeom>
        </p:spPr>
      </p:pic>
      <p:pic>
        <p:nvPicPr>
          <p:cNvPr id="4" name="Picture 3" descr="CAAWS picWalk 4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63" y="3516923"/>
            <a:ext cx="6760308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arBush 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147045"/>
            <a:ext cx="8694616" cy="63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arBush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3" y="1348154"/>
            <a:ext cx="4297680" cy="4298462"/>
          </a:xfrm>
          <a:prstGeom prst="rect">
            <a:avLst/>
          </a:prstGeom>
        </p:spPr>
      </p:pic>
      <p:pic>
        <p:nvPicPr>
          <p:cNvPr id="3" name="Picture 2" descr="SugarBush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69" y="390769"/>
            <a:ext cx="3515868" cy="62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8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AWS picWalk 3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922987"/>
            <a:ext cx="6511635" cy="51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9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arBush 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0" y="263769"/>
            <a:ext cx="3928931" cy="6262080"/>
          </a:xfrm>
          <a:prstGeom prst="rect">
            <a:avLst/>
          </a:prstGeom>
        </p:spPr>
      </p:pic>
      <p:pic>
        <p:nvPicPr>
          <p:cNvPr id="3" name="Picture 2" descr="Dokis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2037" y="1401886"/>
            <a:ext cx="6262080" cy="398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672" y="83558"/>
            <a:ext cx="88056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My Absence &amp; </a:t>
            </a:r>
            <a:r>
              <a:rPr lang="en-US" sz="4400" b="1" dirty="0" err="1" smtClean="0"/>
              <a:t>Reinvolvement</a:t>
            </a:r>
            <a:r>
              <a:rPr lang="en-US" sz="4400" b="1" dirty="0" smtClean="0"/>
              <a:t> in the Sugar Bush  </a:t>
            </a:r>
            <a:endParaRPr lang="en-US" sz="4400" b="1" dirty="0"/>
          </a:p>
        </p:txBody>
      </p:sp>
      <p:pic>
        <p:nvPicPr>
          <p:cNvPr id="4" name="Picture 3" descr="SugarBush 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2" y="1680512"/>
            <a:ext cx="8805643" cy="473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2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413" y="66846"/>
            <a:ext cx="7001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Loss of Sugar Bush From </a:t>
            </a:r>
            <a:r>
              <a:rPr lang="en-US" sz="4000" b="1" dirty="0" err="1" smtClean="0"/>
              <a:t>Dokis</a:t>
            </a:r>
            <a:r>
              <a:rPr lang="en-US" sz="4000" b="1" dirty="0" smtClean="0"/>
              <a:t> First Nation Community </a:t>
            </a:r>
            <a:endParaRPr lang="en-US" sz="4000" b="1" dirty="0"/>
          </a:p>
        </p:txBody>
      </p:sp>
      <p:pic>
        <p:nvPicPr>
          <p:cNvPr id="3" name="Picture 2" descr="SugarBush 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0" y="1390285"/>
            <a:ext cx="4693007" cy="2587063"/>
          </a:xfrm>
          <a:prstGeom prst="rect">
            <a:avLst/>
          </a:prstGeom>
        </p:spPr>
      </p:pic>
      <p:pic>
        <p:nvPicPr>
          <p:cNvPr id="4" name="Picture 3" descr="SugarBush 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63" y="1390284"/>
            <a:ext cx="3893197" cy="5183619"/>
          </a:xfrm>
          <a:prstGeom prst="rect">
            <a:avLst/>
          </a:prstGeom>
        </p:spPr>
      </p:pic>
      <p:pic>
        <p:nvPicPr>
          <p:cNvPr id="6" name="Picture 5" descr="SugarBush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0" y="4144464"/>
            <a:ext cx="4693007" cy="242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8996" y="216895"/>
            <a:ext cx="7485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Seguin Family Sugar Bush </a:t>
            </a:r>
            <a:endParaRPr lang="en-US" sz="4400" b="1" dirty="0"/>
          </a:p>
        </p:txBody>
      </p:sp>
      <p:pic>
        <p:nvPicPr>
          <p:cNvPr id="1026" name="Picture 2" descr="C:\Users\Brenda\Pictures\maple syrup\Seguins\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44" y="1382022"/>
            <a:ext cx="2922935" cy="518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96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38"/>
            <a:ext cx="8229600" cy="1143000"/>
          </a:xfrm>
        </p:spPr>
        <p:txBody>
          <a:bodyPr>
            <a:noAutofit/>
          </a:bodyPr>
          <a:lstStyle/>
          <a:p>
            <a:r>
              <a:rPr lang="en-US" sz="8800" b="1" dirty="0" smtClean="0"/>
              <a:t>IMSKN? </a:t>
            </a:r>
            <a:endParaRPr lang="en-US" sz="8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1804"/>
            <a:ext cx="8229600" cy="42051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3500" dirty="0" smtClean="0"/>
              <a:t>The Indigenous Maple Syrup Knowledge Network </a:t>
            </a:r>
          </a:p>
          <a:p>
            <a:r>
              <a:rPr lang="en-US" sz="3500" dirty="0" smtClean="0"/>
              <a:t>Goal: Support </a:t>
            </a:r>
            <a:r>
              <a:rPr lang="en-US" sz="3500" dirty="0"/>
              <a:t>the transmission of knowledge &amp;</a:t>
            </a:r>
            <a:r>
              <a:rPr lang="en-US" sz="3500" dirty="0" smtClean="0"/>
              <a:t> </a:t>
            </a:r>
            <a:r>
              <a:rPr lang="en-US" sz="3500" dirty="0"/>
              <a:t>revitalization of maple </a:t>
            </a:r>
            <a:r>
              <a:rPr lang="en-US" sz="3500" dirty="0" smtClean="0"/>
              <a:t>practices &amp; </a:t>
            </a:r>
            <a:r>
              <a:rPr lang="en-US" sz="3500" dirty="0"/>
              <a:t>contribute to the long-term sustainability of the maple </a:t>
            </a:r>
            <a:r>
              <a:rPr lang="en-US" sz="3500" dirty="0" smtClean="0"/>
              <a:t>industry amongst the Ontario Aboriginal population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1-11923739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61" y="179082"/>
            <a:ext cx="2436093" cy="224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renda\Desktop\2015-07-08\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7090"/>
            <a:ext cx="4987636" cy="37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renda\Desktop\2015-07-08\1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36" y="316576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1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217" y="501346"/>
            <a:ext cx="86385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The Importance of Maple Sugaring for Indigenous Peoples &amp; Communities  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4434" y="2515279"/>
            <a:ext cx="62658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u"/>
            </a:pPr>
            <a:r>
              <a:rPr lang="en-US" sz="3600" dirty="0" smtClean="0"/>
              <a:t>Self </a:t>
            </a:r>
          </a:p>
          <a:p>
            <a:endParaRPr lang="en-US" sz="3600" dirty="0" smtClean="0"/>
          </a:p>
          <a:p>
            <a:pPr marL="571500" indent="-571500">
              <a:buFont typeface="Wingdings" charset="2"/>
              <a:buChar char="u"/>
            </a:pPr>
            <a:r>
              <a:rPr lang="en-US" sz="3600" dirty="0" smtClean="0"/>
              <a:t>Community </a:t>
            </a:r>
          </a:p>
          <a:p>
            <a:endParaRPr lang="en-US" sz="3600" dirty="0" smtClean="0"/>
          </a:p>
          <a:p>
            <a:pPr marL="742950" indent="-742950">
              <a:buFont typeface="Wingdings" charset="2"/>
              <a:buChar char="u"/>
            </a:pPr>
            <a:r>
              <a:rPr lang="en-US" sz="3600" dirty="0" smtClean="0"/>
              <a:t>Culture </a:t>
            </a:r>
            <a:endParaRPr lang="en-US" sz="3600" dirty="0"/>
          </a:p>
        </p:txBody>
      </p:sp>
      <p:pic>
        <p:nvPicPr>
          <p:cNvPr id="5" name="Picture 4" descr="SugarBush 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37" y="2030259"/>
            <a:ext cx="5137840" cy="44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2286" y="250674"/>
            <a:ext cx="70177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IMSKN RECAP </a:t>
            </a:r>
            <a:endParaRPr lang="en-US" sz="6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6963" y="1934505"/>
            <a:ext cx="890589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u"/>
            </a:pPr>
            <a:r>
              <a:rPr lang="en-US" sz="2500" b="1" dirty="0" smtClean="0"/>
              <a:t>IMSKN is being developed to aid in the revitalization of maple syrup production by the Aboriginal populations in Ontario</a:t>
            </a:r>
          </a:p>
          <a:p>
            <a:pPr marL="285750" indent="-285750">
              <a:buFont typeface="Wingdings" charset="2"/>
              <a:buChar char="u"/>
            </a:pPr>
            <a:endParaRPr lang="en-US" sz="2500" b="1" dirty="0" smtClean="0"/>
          </a:p>
          <a:p>
            <a:pPr marL="285750" indent="-285750">
              <a:buFont typeface="Wingdings" charset="2"/>
              <a:buChar char="u"/>
            </a:pPr>
            <a:endParaRPr lang="en-US" sz="2500" b="1" dirty="0"/>
          </a:p>
          <a:p>
            <a:pPr marL="285750" indent="-285750">
              <a:buFont typeface="Wingdings" charset="2"/>
              <a:buChar char="u"/>
            </a:pPr>
            <a:r>
              <a:rPr lang="en-US" sz="2500" b="1" dirty="0" smtClean="0"/>
              <a:t>A Toolkit is being developed by IMSKN to aid in this revitalization process, helping </a:t>
            </a:r>
            <a:r>
              <a:rPr lang="en-US" sz="2500" b="1" dirty="0"/>
              <a:t>participants develop culturally appropriate innovation, resilience and best/wise practices for producing maple sap, syrup and sugar in </a:t>
            </a:r>
            <a:r>
              <a:rPr lang="en-US" sz="2500" b="1" dirty="0" smtClean="0"/>
              <a:t>Ontario</a:t>
            </a:r>
            <a:r>
              <a:rPr lang="en-US" sz="2500" b="1" dirty="0"/>
              <a:t> </a:t>
            </a:r>
          </a:p>
          <a:p>
            <a:endParaRPr lang="en-US" dirty="0"/>
          </a:p>
        </p:txBody>
      </p:sp>
      <p:pic>
        <p:nvPicPr>
          <p:cNvPr id="5" name="Picture 4" descr="CAAWS picWalk 458.jpg"/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7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57321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smtClean="0"/>
              <a:t>     Any</a:t>
            </a:r>
          </a:p>
          <a:p>
            <a:pPr algn="ctr"/>
            <a:r>
              <a:rPr lang="en-US" sz="13800" b="1" dirty="0" smtClean="0"/>
              <a:t>Questions? </a:t>
            </a:r>
            <a:endParaRPr lang="en-US" sz="13800" b="1" dirty="0"/>
          </a:p>
        </p:txBody>
      </p:sp>
      <p:pic>
        <p:nvPicPr>
          <p:cNvPr id="3" name="Picture 2" descr="1-11923739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46" y="199328"/>
            <a:ext cx="3442053" cy="317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6974" y="0"/>
            <a:ext cx="6316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/>
              <a:t>Chii-Miigwetch</a:t>
            </a:r>
            <a:r>
              <a:rPr lang="en-US" sz="5400" b="1" dirty="0" smtClean="0"/>
              <a:t>! </a:t>
            </a:r>
            <a:endParaRPr lang="en-US" sz="5400" b="1" dirty="0"/>
          </a:p>
        </p:txBody>
      </p:sp>
      <p:pic>
        <p:nvPicPr>
          <p:cNvPr id="3" name="Picture 2" descr="SugarBush 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2" y="1399309"/>
            <a:ext cx="8733692" cy="495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519" y="250204"/>
            <a:ext cx="6707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Meet the Team… 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099" y="1019645"/>
            <a:ext cx="695333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effectLst/>
              </a:rPr>
              <a:t>IMSKN is a growing collaboration between Ontario First Nations &amp; Metis individuals/communities &amp; Wilfrid Laurier University </a:t>
            </a:r>
          </a:p>
          <a:p>
            <a:pPr algn="ctr"/>
            <a:endParaRPr lang="en-US" dirty="0"/>
          </a:p>
        </p:txBody>
      </p:sp>
      <p:pic>
        <p:nvPicPr>
          <p:cNvPr id="5" name="Picture 4" descr="Brenda_L._Murphy_425x5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5" t="2300" r="21173" b="23656"/>
          <a:stretch/>
        </p:blipFill>
        <p:spPr>
          <a:xfrm>
            <a:off x="692728" y="2597352"/>
            <a:ext cx="1734997" cy="2507137"/>
          </a:xfrm>
          <a:prstGeom prst="rect">
            <a:avLst/>
          </a:prstGeom>
        </p:spPr>
      </p:pic>
      <p:pic>
        <p:nvPicPr>
          <p:cNvPr id="6" name="Content Placeholder 3" descr="eih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6" b="28176"/>
          <a:stretch>
            <a:fillRect/>
          </a:stretch>
        </p:blipFill>
        <p:spPr>
          <a:xfrm>
            <a:off x="6497782" y="2579975"/>
            <a:ext cx="2412025" cy="2296006"/>
          </a:xfrm>
          <a:prstGeom prst="rect">
            <a:avLst/>
          </a:prstGeom>
        </p:spPr>
      </p:pic>
      <p:pic>
        <p:nvPicPr>
          <p:cNvPr id="7" name="Picture 6" descr="fahdj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0" t="13953" r="18235" b="38594"/>
          <a:stretch/>
        </p:blipFill>
        <p:spPr>
          <a:xfrm>
            <a:off x="3516764" y="2579975"/>
            <a:ext cx="2393357" cy="34124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519" y="5104489"/>
            <a:ext cx="2361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Brenda Murphy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299081" y="4904434"/>
            <a:ext cx="2598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Dr. Annette </a:t>
            </a:r>
            <a:r>
              <a:rPr lang="en-US" sz="2000" b="1" dirty="0"/>
              <a:t>Chrétien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9830" y="6010136"/>
            <a:ext cx="1986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Charlie </a:t>
            </a:r>
            <a:r>
              <a:rPr lang="en-US" sz="2000" b="1" dirty="0" err="1" smtClean="0"/>
              <a:t>Restoule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pic>
        <p:nvPicPr>
          <p:cNvPr id="12" name="Picture 11" descr="Unknow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29" y="250204"/>
            <a:ext cx="1839578" cy="183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1002" y="468582"/>
            <a:ext cx="827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Maple Sugaring and the </a:t>
            </a:r>
            <a:r>
              <a:rPr lang="en-US" sz="3600" b="1" dirty="0" err="1" smtClean="0"/>
              <a:t>Dokis</a:t>
            </a:r>
            <a:r>
              <a:rPr lang="en-US" sz="3600" b="1" dirty="0" smtClean="0"/>
              <a:t> First Nation </a:t>
            </a:r>
            <a:endParaRPr lang="en-US" sz="3600" b="1" dirty="0"/>
          </a:p>
        </p:txBody>
      </p:sp>
      <p:pic>
        <p:nvPicPr>
          <p:cNvPr id="8" name="Picture 7" descr="dokis-banner-2.gi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8" y="1262382"/>
            <a:ext cx="8710510" cy="951714"/>
          </a:xfrm>
          <a:prstGeom prst="rect">
            <a:avLst/>
          </a:prstGeom>
        </p:spPr>
      </p:pic>
      <p:pic>
        <p:nvPicPr>
          <p:cNvPr id="9" name="Picture 8" descr="dokis-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5" y="2393177"/>
            <a:ext cx="7880162" cy="4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8487" y="249834"/>
            <a:ext cx="768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My Involvement in Production </a:t>
            </a:r>
            <a:endParaRPr lang="en-US" sz="4000" b="1" dirty="0"/>
          </a:p>
        </p:txBody>
      </p:sp>
      <p:pic>
        <p:nvPicPr>
          <p:cNvPr id="3" name="Picture 2" descr="SugarBush 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1" y="1425644"/>
            <a:ext cx="4583873" cy="4606346"/>
          </a:xfrm>
          <a:prstGeom prst="rect">
            <a:avLst/>
          </a:prstGeom>
        </p:spPr>
      </p:pic>
      <p:pic>
        <p:nvPicPr>
          <p:cNvPr id="4" name="Picture 3" descr="Dokis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54" y="1141547"/>
            <a:ext cx="3645219" cy="521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9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arBush 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5" y="902676"/>
            <a:ext cx="4654296" cy="4685324"/>
          </a:xfrm>
          <a:prstGeom prst="rect">
            <a:avLst/>
          </a:prstGeom>
        </p:spPr>
      </p:pic>
      <p:pic>
        <p:nvPicPr>
          <p:cNvPr id="3" name="Picture 2" descr="SugarBush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77" y="252047"/>
            <a:ext cx="3172968" cy="62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1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arBush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2" y="765906"/>
            <a:ext cx="8035139" cy="54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6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8996" y="216895"/>
            <a:ext cx="7485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/>
              <a:t>Restoule</a:t>
            </a:r>
            <a:r>
              <a:rPr lang="en-US" sz="4400" b="1" dirty="0" smtClean="0"/>
              <a:t> Family Sugar Bush </a:t>
            </a:r>
            <a:endParaRPr lang="en-US" sz="4400" b="1" dirty="0"/>
          </a:p>
        </p:txBody>
      </p:sp>
      <p:pic>
        <p:nvPicPr>
          <p:cNvPr id="5" name="Picture 4" descr="SugarBush 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0" y="1387058"/>
            <a:ext cx="4910328" cy="4192571"/>
          </a:xfrm>
          <a:prstGeom prst="rect">
            <a:avLst/>
          </a:prstGeom>
        </p:spPr>
      </p:pic>
      <p:pic>
        <p:nvPicPr>
          <p:cNvPr id="7" name="Picture 6" descr="SugarBush 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85" y="986336"/>
            <a:ext cx="3625596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3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garBush 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3" y="268359"/>
            <a:ext cx="4854929" cy="3201142"/>
          </a:xfrm>
          <a:prstGeom prst="rect">
            <a:avLst/>
          </a:prstGeom>
        </p:spPr>
      </p:pic>
      <p:pic>
        <p:nvPicPr>
          <p:cNvPr id="3" name="Picture 2" descr="SugarBush 1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62" y="3469501"/>
            <a:ext cx="4808376" cy="32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177</Words>
  <Application>Microsoft Office PowerPoint</Application>
  <PresentationFormat>On-screen Show (4:3)</PresentationFormat>
  <Paragraphs>34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 Maple Practices Toolkit   </vt:lpstr>
      <vt:lpstr>IMSKN?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Student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Maple Practices Toolkit</dc:title>
  <dc:creator>Hayley Moody</dc:creator>
  <cp:lastModifiedBy>Bryce Gunson</cp:lastModifiedBy>
  <cp:revision>26</cp:revision>
  <dcterms:created xsi:type="dcterms:W3CDTF">2015-06-24T23:10:27Z</dcterms:created>
  <dcterms:modified xsi:type="dcterms:W3CDTF">2015-07-08T14:54:59Z</dcterms:modified>
</cp:coreProperties>
</file>