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945600" cy="21945600"/>
  <p:notesSz cx="6858000" cy="9144000"/>
  <p:defaultTextStyle>
    <a:defPPr>
      <a:defRPr lang="en-US"/>
    </a:defPPr>
    <a:lvl1pPr marL="0" algn="l" defTabSz="313471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1pPr>
    <a:lvl2pPr marL="1567355" algn="l" defTabSz="313471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2pPr>
    <a:lvl3pPr marL="3134710" algn="l" defTabSz="313471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3pPr>
    <a:lvl4pPr marL="4702064" algn="l" defTabSz="313471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4pPr>
    <a:lvl5pPr marL="6269419" algn="l" defTabSz="313471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5pPr>
    <a:lvl6pPr marL="7836774" algn="l" defTabSz="313471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6pPr>
    <a:lvl7pPr marL="9404129" algn="l" defTabSz="313471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7pPr>
    <a:lvl8pPr marL="10971483" algn="l" defTabSz="313471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8pPr>
    <a:lvl9pPr marL="12538838" algn="l" defTabSz="313471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0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-576" y="-240"/>
      </p:cViewPr>
      <p:guideLst>
        <p:guide orient="horz" pos="6912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6817361"/>
            <a:ext cx="18653760" cy="4704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1840" y="12435840"/>
            <a:ext cx="1536192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67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34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702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69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36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404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71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38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516C-6344-47B3-AA4F-05DABFE29FC8}" type="datetimeFigureOut">
              <a:rPr lang="en-CA" smtClean="0"/>
              <a:t>26/09/2013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DBE8-BAA5-458C-9097-D3810B9AD7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8942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516C-6344-47B3-AA4F-05DABFE29FC8}" type="datetimeFigureOut">
              <a:rPr lang="en-CA" smtClean="0"/>
              <a:t>26/09/2013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DBE8-BAA5-458C-9097-D3810B9AD7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140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371454" y="4216401"/>
            <a:ext cx="23702009" cy="8988044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65423" y="4216401"/>
            <a:ext cx="70740271" cy="8988044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516C-6344-47B3-AA4F-05DABFE29FC8}" type="datetimeFigureOut">
              <a:rPr lang="en-CA" smtClean="0"/>
              <a:t>26/09/2013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DBE8-BAA5-458C-9097-D3810B9AD7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4961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516C-6344-47B3-AA4F-05DABFE29FC8}" type="datetimeFigureOut">
              <a:rPr lang="en-CA" smtClean="0"/>
              <a:t>26/09/2013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DBE8-BAA5-458C-9097-D3810B9AD7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080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1" y="14102081"/>
            <a:ext cx="18653760" cy="4358640"/>
          </a:xfrm>
        </p:spPr>
        <p:txBody>
          <a:bodyPr anchor="t"/>
          <a:lstStyle>
            <a:lvl1pPr algn="l">
              <a:defRPr sz="137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3551" y="9301484"/>
            <a:ext cx="18653760" cy="4800599"/>
          </a:xfrm>
        </p:spPr>
        <p:txBody>
          <a:bodyPr anchor="b"/>
          <a:lstStyle>
            <a:lvl1pPr marL="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1pPr>
            <a:lvl2pPr marL="1567355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2pPr>
            <a:lvl3pPr marL="3134710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3pPr>
            <a:lvl4pPr marL="4702064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6269419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7836774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9404129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10971483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2538838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516C-6344-47B3-AA4F-05DABFE29FC8}" type="datetimeFigureOut">
              <a:rPr lang="en-CA" smtClean="0"/>
              <a:t>26/09/2013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DBE8-BAA5-458C-9097-D3810B9AD7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506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65421" y="24577041"/>
            <a:ext cx="47221140" cy="69519801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52321" y="24577041"/>
            <a:ext cx="47221140" cy="69519801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516C-6344-47B3-AA4F-05DABFE29FC8}" type="datetimeFigureOut">
              <a:rPr lang="en-CA" smtClean="0"/>
              <a:t>26/09/2013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DBE8-BAA5-458C-9097-D3810B9AD7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8683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878841"/>
            <a:ext cx="19751040" cy="3657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2" y="4912362"/>
            <a:ext cx="9696451" cy="2047239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355" indent="0">
              <a:buNone/>
              <a:defRPr sz="6900" b="1"/>
            </a:lvl2pPr>
            <a:lvl3pPr marL="3134710" indent="0">
              <a:buNone/>
              <a:defRPr sz="6100" b="1"/>
            </a:lvl3pPr>
            <a:lvl4pPr marL="4702064" indent="0">
              <a:buNone/>
              <a:defRPr sz="5500" b="1"/>
            </a:lvl4pPr>
            <a:lvl5pPr marL="6269419" indent="0">
              <a:buNone/>
              <a:defRPr sz="5500" b="1"/>
            </a:lvl5pPr>
            <a:lvl6pPr marL="7836774" indent="0">
              <a:buNone/>
              <a:defRPr sz="5500" b="1"/>
            </a:lvl6pPr>
            <a:lvl7pPr marL="9404129" indent="0">
              <a:buNone/>
              <a:defRPr sz="5500" b="1"/>
            </a:lvl7pPr>
            <a:lvl8pPr marL="10971483" indent="0">
              <a:buNone/>
              <a:defRPr sz="5500" b="1"/>
            </a:lvl8pPr>
            <a:lvl9pPr marL="12538838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2" y="6959601"/>
            <a:ext cx="9696451" cy="12644121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1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48061" y="4912362"/>
            <a:ext cx="9700260" cy="2047239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355" indent="0">
              <a:buNone/>
              <a:defRPr sz="6900" b="1"/>
            </a:lvl2pPr>
            <a:lvl3pPr marL="3134710" indent="0">
              <a:buNone/>
              <a:defRPr sz="6100" b="1"/>
            </a:lvl3pPr>
            <a:lvl4pPr marL="4702064" indent="0">
              <a:buNone/>
              <a:defRPr sz="5500" b="1"/>
            </a:lvl4pPr>
            <a:lvl5pPr marL="6269419" indent="0">
              <a:buNone/>
              <a:defRPr sz="5500" b="1"/>
            </a:lvl5pPr>
            <a:lvl6pPr marL="7836774" indent="0">
              <a:buNone/>
              <a:defRPr sz="5500" b="1"/>
            </a:lvl6pPr>
            <a:lvl7pPr marL="9404129" indent="0">
              <a:buNone/>
              <a:defRPr sz="5500" b="1"/>
            </a:lvl7pPr>
            <a:lvl8pPr marL="10971483" indent="0">
              <a:buNone/>
              <a:defRPr sz="5500" b="1"/>
            </a:lvl8pPr>
            <a:lvl9pPr marL="12538838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48061" y="6959601"/>
            <a:ext cx="9700260" cy="12644121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1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516C-6344-47B3-AA4F-05DABFE29FC8}" type="datetimeFigureOut">
              <a:rPr lang="en-CA" smtClean="0"/>
              <a:t>26/09/2013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DBE8-BAA5-458C-9097-D3810B9AD7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112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516C-6344-47B3-AA4F-05DABFE29FC8}" type="datetimeFigureOut">
              <a:rPr lang="en-CA" smtClean="0"/>
              <a:t>26/09/2013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DBE8-BAA5-458C-9097-D3810B9AD7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7438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516C-6344-47B3-AA4F-05DABFE29FC8}" type="datetimeFigureOut">
              <a:rPr lang="en-CA" smtClean="0"/>
              <a:t>26/09/2013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DBE8-BAA5-458C-9097-D3810B9AD7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7475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3" y="873760"/>
            <a:ext cx="7219951" cy="3718560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0120" y="873763"/>
            <a:ext cx="12268200" cy="18729961"/>
          </a:xfrm>
        </p:spPr>
        <p:txBody>
          <a:bodyPr/>
          <a:lstStyle>
            <a:lvl1pPr>
              <a:defRPr sz="11000"/>
            </a:lvl1pPr>
            <a:lvl2pPr>
              <a:defRPr sz="9600"/>
            </a:lvl2pPr>
            <a:lvl3pPr>
              <a:defRPr sz="82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3" y="4592323"/>
            <a:ext cx="7219951" cy="15011401"/>
          </a:xfrm>
        </p:spPr>
        <p:txBody>
          <a:bodyPr/>
          <a:lstStyle>
            <a:lvl1pPr marL="0" indent="0">
              <a:buNone/>
              <a:defRPr sz="4800"/>
            </a:lvl1pPr>
            <a:lvl2pPr marL="1567355" indent="0">
              <a:buNone/>
              <a:defRPr sz="4100"/>
            </a:lvl2pPr>
            <a:lvl3pPr marL="3134710" indent="0">
              <a:buNone/>
              <a:defRPr sz="3400"/>
            </a:lvl3pPr>
            <a:lvl4pPr marL="4702064" indent="0">
              <a:buNone/>
              <a:defRPr sz="3100"/>
            </a:lvl4pPr>
            <a:lvl5pPr marL="6269419" indent="0">
              <a:buNone/>
              <a:defRPr sz="3100"/>
            </a:lvl5pPr>
            <a:lvl6pPr marL="7836774" indent="0">
              <a:buNone/>
              <a:defRPr sz="3100"/>
            </a:lvl6pPr>
            <a:lvl7pPr marL="9404129" indent="0">
              <a:buNone/>
              <a:defRPr sz="3100"/>
            </a:lvl7pPr>
            <a:lvl8pPr marL="10971483" indent="0">
              <a:buNone/>
              <a:defRPr sz="3100"/>
            </a:lvl8pPr>
            <a:lvl9pPr marL="12538838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516C-6344-47B3-AA4F-05DABFE29FC8}" type="datetimeFigureOut">
              <a:rPr lang="en-CA" smtClean="0"/>
              <a:t>26/09/2013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DBE8-BAA5-458C-9097-D3810B9AD7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610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491" y="15361921"/>
            <a:ext cx="13167360" cy="1813561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1491" y="1960880"/>
            <a:ext cx="13167360" cy="13167360"/>
          </a:xfrm>
        </p:spPr>
        <p:txBody>
          <a:bodyPr/>
          <a:lstStyle>
            <a:lvl1pPr marL="0" indent="0">
              <a:buNone/>
              <a:defRPr sz="11000"/>
            </a:lvl1pPr>
            <a:lvl2pPr marL="1567355" indent="0">
              <a:buNone/>
              <a:defRPr sz="9600"/>
            </a:lvl2pPr>
            <a:lvl3pPr marL="3134710" indent="0">
              <a:buNone/>
              <a:defRPr sz="8200"/>
            </a:lvl3pPr>
            <a:lvl4pPr marL="4702064" indent="0">
              <a:buNone/>
              <a:defRPr sz="6900"/>
            </a:lvl4pPr>
            <a:lvl5pPr marL="6269419" indent="0">
              <a:buNone/>
              <a:defRPr sz="6900"/>
            </a:lvl5pPr>
            <a:lvl6pPr marL="7836774" indent="0">
              <a:buNone/>
              <a:defRPr sz="6900"/>
            </a:lvl6pPr>
            <a:lvl7pPr marL="9404129" indent="0">
              <a:buNone/>
              <a:defRPr sz="6900"/>
            </a:lvl7pPr>
            <a:lvl8pPr marL="10971483" indent="0">
              <a:buNone/>
              <a:defRPr sz="6900"/>
            </a:lvl8pPr>
            <a:lvl9pPr marL="12538838" indent="0">
              <a:buNone/>
              <a:defRPr sz="69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1491" y="17175482"/>
            <a:ext cx="13167360" cy="2575559"/>
          </a:xfrm>
        </p:spPr>
        <p:txBody>
          <a:bodyPr/>
          <a:lstStyle>
            <a:lvl1pPr marL="0" indent="0">
              <a:buNone/>
              <a:defRPr sz="4800"/>
            </a:lvl1pPr>
            <a:lvl2pPr marL="1567355" indent="0">
              <a:buNone/>
              <a:defRPr sz="4100"/>
            </a:lvl2pPr>
            <a:lvl3pPr marL="3134710" indent="0">
              <a:buNone/>
              <a:defRPr sz="3400"/>
            </a:lvl3pPr>
            <a:lvl4pPr marL="4702064" indent="0">
              <a:buNone/>
              <a:defRPr sz="3100"/>
            </a:lvl4pPr>
            <a:lvl5pPr marL="6269419" indent="0">
              <a:buNone/>
              <a:defRPr sz="3100"/>
            </a:lvl5pPr>
            <a:lvl6pPr marL="7836774" indent="0">
              <a:buNone/>
              <a:defRPr sz="3100"/>
            </a:lvl6pPr>
            <a:lvl7pPr marL="9404129" indent="0">
              <a:buNone/>
              <a:defRPr sz="3100"/>
            </a:lvl7pPr>
            <a:lvl8pPr marL="10971483" indent="0">
              <a:buNone/>
              <a:defRPr sz="3100"/>
            </a:lvl8pPr>
            <a:lvl9pPr marL="12538838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516C-6344-47B3-AA4F-05DABFE29FC8}" type="datetimeFigureOut">
              <a:rPr lang="en-CA" smtClean="0"/>
              <a:t>26/09/2013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DBE8-BAA5-458C-9097-D3810B9AD7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0039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878841"/>
            <a:ext cx="19751040" cy="3657600"/>
          </a:xfrm>
          <a:prstGeom prst="rect">
            <a:avLst/>
          </a:prstGeom>
        </p:spPr>
        <p:txBody>
          <a:bodyPr vert="horz" lIns="313471" tIns="156735" rIns="313471" bIns="15673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5120643"/>
            <a:ext cx="19751040" cy="14483081"/>
          </a:xfrm>
          <a:prstGeom prst="rect">
            <a:avLst/>
          </a:prstGeom>
        </p:spPr>
        <p:txBody>
          <a:bodyPr vert="horz" lIns="313471" tIns="156735" rIns="313471" bIns="15673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20340321"/>
            <a:ext cx="5120640" cy="1168400"/>
          </a:xfrm>
          <a:prstGeom prst="rect">
            <a:avLst/>
          </a:prstGeom>
        </p:spPr>
        <p:txBody>
          <a:bodyPr vert="horz" lIns="313471" tIns="156735" rIns="313471" bIns="156735" rtlCol="0" anchor="ctr"/>
          <a:lstStyle>
            <a:lvl1pPr algn="l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C516C-6344-47B3-AA4F-05DABFE29FC8}" type="datetimeFigureOut">
              <a:rPr lang="en-CA" smtClean="0"/>
              <a:t>26/09/2013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98080" y="20340321"/>
            <a:ext cx="6949440" cy="1168400"/>
          </a:xfrm>
          <a:prstGeom prst="rect">
            <a:avLst/>
          </a:prstGeom>
        </p:spPr>
        <p:txBody>
          <a:bodyPr vert="horz" lIns="313471" tIns="156735" rIns="313471" bIns="156735" rtlCol="0" anchor="ctr"/>
          <a:lstStyle>
            <a:lvl1pPr algn="ct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727680" y="20340321"/>
            <a:ext cx="5120640" cy="1168400"/>
          </a:xfrm>
          <a:prstGeom prst="rect">
            <a:avLst/>
          </a:prstGeom>
        </p:spPr>
        <p:txBody>
          <a:bodyPr vert="horz" lIns="313471" tIns="156735" rIns="313471" bIns="156735" rtlCol="0" anchor="ctr"/>
          <a:lstStyle>
            <a:lvl1pPr algn="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5DBE8-BAA5-458C-9097-D3810B9AD7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577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34710" rtl="0" eaLnBrk="1" latinLnBrk="0" hangingPunct="1">
        <a:spcBef>
          <a:spcPct val="0"/>
        </a:spcBef>
        <a:buNone/>
        <a:defRPr sz="1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5516" indent="-1175516" algn="l" defTabSz="3134710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6951" indent="-979597" algn="l" defTabSz="313471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3918387" indent="-783677" algn="l" defTabSz="3134710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5742" indent="-783677" algn="l" defTabSz="3134710" rtl="0" eaLnBrk="1" latinLnBrk="0" hangingPunct="1">
        <a:spcBef>
          <a:spcPct val="20000"/>
        </a:spcBef>
        <a:buFont typeface="Arial" pitchFamily="34" charset="0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53096" indent="-783677" algn="l" defTabSz="3134710" rtl="0" eaLnBrk="1" latinLnBrk="0" hangingPunct="1">
        <a:spcBef>
          <a:spcPct val="20000"/>
        </a:spcBef>
        <a:buFont typeface="Arial" pitchFamily="34" charset="0"/>
        <a:buChar char="»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620451" indent="-783677" algn="l" defTabSz="313471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7806" indent="-783677" algn="l" defTabSz="313471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5161" indent="-783677" algn="l" defTabSz="313471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2515" indent="-783677" algn="l" defTabSz="313471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3471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355" algn="l" defTabSz="313471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3134710" algn="l" defTabSz="313471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702064" algn="l" defTabSz="313471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4pPr>
      <a:lvl5pPr marL="6269419" algn="l" defTabSz="313471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5pPr>
      <a:lvl6pPr marL="7836774" algn="l" defTabSz="313471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9404129" algn="l" defTabSz="313471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1483" algn="l" defTabSz="313471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12538838" algn="l" defTabSz="313471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18" Type="http://schemas.openxmlformats.org/officeDocument/2006/relationships/image" Target="../media/image12.gif"/><Relationship Id="rId3" Type="http://schemas.openxmlformats.org/officeDocument/2006/relationships/image" Target="../media/image2.png"/><Relationship Id="rId21" Type="http://schemas.openxmlformats.org/officeDocument/2006/relationships/image" Target="../media/image15.jpeg"/><Relationship Id="rId7" Type="http://schemas.openxmlformats.org/officeDocument/2006/relationships/image" Target="../media/image5.png"/><Relationship Id="rId12" Type="http://schemas.openxmlformats.org/officeDocument/2006/relationships/hyperlink" Target="mailto:bgunson@wlu.ca" TargetMode="External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mailto:bmurphy@wlu.ca" TargetMode="External"/><Relationship Id="rId24" Type="http://schemas.openxmlformats.org/officeDocument/2006/relationships/image" Target="../media/image18.jpeg"/><Relationship Id="rId5" Type="http://schemas.microsoft.com/office/2007/relationships/hdphoto" Target="../media/hdphoto1.wdp"/><Relationship Id="rId15" Type="http://schemas.openxmlformats.org/officeDocument/2006/relationships/image" Target="../media/image9.jpeg"/><Relationship Id="rId23" Type="http://schemas.openxmlformats.org/officeDocument/2006/relationships/image" Target="../media/image17.jpeg"/><Relationship Id="rId10" Type="http://schemas.microsoft.com/office/2007/relationships/hdphoto" Target="../media/hdphoto3.wdp"/><Relationship Id="rId19" Type="http://schemas.openxmlformats.org/officeDocument/2006/relationships/image" Target="../media/image13.jpe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8.jpeg"/><Relationship Id="rId2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04" y="12192001"/>
            <a:ext cx="8077287" cy="910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509761" y="2057400"/>
            <a:ext cx="11932917" cy="10972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i="1" dirty="0">
                <a:latin typeface="Georgia" panose="02040502050405020303" pitchFamily="18" charset="0"/>
              </a:rPr>
              <a:t>Research </a:t>
            </a:r>
            <a:r>
              <a:rPr lang="en-CA" sz="4800" b="1" i="1" dirty="0" smtClean="0">
                <a:latin typeface="Georgia" panose="02040502050405020303" pitchFamily="18" charset="0"/>
              </a:rPr>
              <a:t>Program</a:t>
            </a:r>
          </a:p>
          <a:p>
            <a:r>
              <a:rPr lang="en-US" sz="2800" dirty="0" smtClean="0"/>
              <a:t>We </a:t>
            </a:r>
            <a:r>
              <a:rPr lang="en-US" sz="2800" dirty="0"/>
              <a:t>are the Resilient Communities Research Collaborative led by </a:t>
            </a:r>
            <a:r>
              <a:rPr lang="en-US" sz="2800" b="1" dirty="0"/>
              <a:t>Dr. Brenda Murphy</a:t>
            </a:r>
            <a:r>
              <a:rPr lang="en-US" sz="2800" dirty="0"/>
              <a:t> from </a:t>
            </a:r>
            <a:r>
              <a:rPr lang="en-US" sz="2800" dirty="0" err="1"/>
              <a:t>Wilfrid</a:t>
            </a:r>
            <a:r>
              <a:rPr lang="en-US" sz="2800" dirty="0"/>
              <a:t> Laurier University, Brantford Campus. We are studying rural and Aboriginal resilience with a specific focus on sugar maples and maple syrup.</a:t>
            </a:r>
          </a:p>
          <a:p>
            <a:pPr marL="365125"/>
            <a:endParaRPr lang="en-CA" sz="2800" b="1" dirty="0" smtClean="0"/>
          </a:p>
          <a:p>
            <a:pPr marL="365125"/>
            <a:r>
              <a:rPr lang="en-CA" sz="2800" b="1" dirty="0" smtClean="0"/>
              <a:t>The </a:t>
            </a:r>
            <a:r>
              <a:rPr lang="en-CA" sz="2800" b="1" dirty="0"/>
              <a:t>Ontario Maple Syrup </a:t>
            </a:r>
            <a:r>
              <a:rPr lang="en-CA" sz="2800" b="1" dirty="0" err="1"/>
              <a:t>Agri</a:t>
            </a:r>
            <a:r>
              <a:rPr lang="en-CA" sz="2800" b="1" dirty="0"/>
              <a:t>-Food Value Chain: </a:t>
            </a:r>
            <a:r>
              <a:rPr lang="en-CA" sz="2800" dirty="0"/>
              <a:t>Enhanced Competitiveness through Innovation and Capacity Development [OMAFRA &amp; OMSPA, $380,000]</a:t>
            </a:r>
          </a:p>
          <a:p>
            <a:pPr marL="365125"/>
            <a:r>
              <a:rPr lang="en-CA" sz="2800" b="1" dirty="0"/>
              <a:t>Focus</a:t>
            </a:r>
            <a:r>
              <a:rPr lang="en-CA" sz="2800" dirty="0"/>
              <a:t>: Understand Maple Syrup Value Chain; Innovation and Profitability</a:t>
            </a:r>
          </a:p>
          <a:p>
            <a:pPr marL="365125"/>
            <a:r>
              <a:rPr lang="en-CA" sz="2800" b="1" dirty="0"/>
              <a:t>Scope &amp; Term</a:t>
            </a:r>
            <a:r>
              <a:rPr lang="en-CA" sz="2800" dirty="0"/>
              <a:t>: Ontario, 2012-15 (3 yr.)</a:t>
            </a:r>
          </a:p>
          <a:p>
            <a:pPr marL="365125"/>
            <a:endParaRPr lang="en-CA" sz="2800" dirty="0" smtClean="0"/>
          </a:p>
          <a:p>
            <a:pPr marL="365125"/>
            <a:r>
              <a:rPr lang="en-US" sz="2800" b="1" dirty="0" smtClean="0"/>
              <a:t>Maple </a:t>
            </a:r>
            <a:r>
              <a:rPr lang="en-US" sz="2800" b="1" dirty="0"/>
              <a:t>Syrup, Climate Change and Resilience: A Longitudinal Study</a:t>
            </a:r>
          </a:p>
          <a:p>
            <a:pPr marL="365125"/>
            <a:r>
              <a:rPr lang="en-US" sz="2800" b="1" dirty="0"/>
              <a:t>Funders</a:t>
            </a:r>
            <a:r>
              <a:rPr lang="en-US" sz="2800" dirty="0"/>
              <a:t>: Social Science and Humanities Research Council ($380,000)</a:t>
            </a:r>
          </a:p>
          <a:p>
            <a:pPr marL="365125"/>
            <a:r>
              <a:rPr lang="en-US" sz="2800" b="1" dirty="0"/>
              <a:t>Focus</a:t>
            </a:r>
            <a:r>
              <a:rPr lang="en-US" sz="2800" dirty="0"/>
              <a:t>: Understand the Historic and Current Contributions of Maple Syrup to Aboriginal &amp; Non-Aboriginal Resiliency (1700’s – Today) and Understand the Effects of a Changing Climate (Today – 2100)</a:t>
            </a:r>
          </a:p>
          <a:p>
            <a:pPr marL="365125"/>
            <a:r>
              <a:rPr lang="en-US" sz="2800" b="1" dirty="0"/>
              <a:t>Scope &amp; Term: </a:t>
            </a:r>
            <a:r>
              <a:rPr lang="en-US" sz="2800" dirty="0"/>
              <a:t>Ontario, Quebec, New Brunswick; 2012-17 (5 yr.)</a:t>
            </a:r>
          </a:p>
          <a:p>
            <a:pPr marL="365125"/>
            <a:endParaRPr lang="en-US" sz="2800" dirty="0"/>
          </a:p>
          <a:p>
            <a:pPr marL="365125"/>
            <a:r>
              <a:rPr lang="en-US" sz="2800" b="1" dirty="0"/>
              <a:t>Measuring Progress on Climate Change Adaptation: Lessons from the Community Well-Being Analogue </a:t>
            </a:r>
            <a:r>
              <a:rPr lang="en-US" sz="2800" dirty="0"/>
              <a:t>(Natural Resources Canada; $36k, 1yr)</a:t>
            </a:r>
          </a:p>
          <a:p>
            <a:pPr marL="365125"/>
            <a:r>
              <a:rPr lang="en-US" sz="2800" dirty="0"/>
              <a:t>Utilize CWB analogue for lessons applicable to municipal level CC adaptation.</a:t>
            </a:r>
          </a:p>
          <a:p>
            <a:pPr marL="365125"/>
            <a:endParaRPr lang="en-CA" sz="6600" dirty="0"/>
          </a:p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0" y="45720"/>
            <a:ext cx="22128480" cy="21945600"/>
          </a:xfrm>
          <a:prstGeom prst="rect">
            <a:avLst/>
          </a:prstGeom>
          <a:solidFill>
            <a:srgbClr val="3300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746703" y="2057400"/>
            <a:ext cx="3733860" cy="3657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10613" y="2438400"/>
            <a:ext cx="26670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 smtClean="0"/>
              <a:t>Researcher Photo</a:t>
            </a:r>
            <a:endParaRPr lang="en-CA" sz="3600" dirty="0"/>
          </a:p>
        </p:txBody>
      </p:sp>
      <p:sp>
        <p:nvSpPr>
          <p:cNvPr id="18" name="Rectangle 17"/>
          <p:cNvSpPr/>
          <p:nvPr/>
        </p:nvSpPr>
        <p:spPr>
          <a:xfrm>
            <a:off x="5090132" y="2057400"/>
            <a:ext cx="3733860" cy="3657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CA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Sub-Group Affiliation</a:t>
            </a:r>
          </a:p>
          <a:p>
            <a:pPr algn="ctr"/>
            <a:r>
              <a:rPr lang="en-CA" sz="3200" dirty="0" smtClean="0">
                <a:solidFill>
                  <a:schemeClr val="tx1"/>
                </a:solidFill>
              </a:rPr>
              <a:t>Resilience</a:t>
            </a:r>
          </a:p>
          <a:p>
            <a:pPr algn="ctr"/>
            <a:r>
              <a:rPr lang="en-CA" sz="3200" dirty="0" smtClean="0">
                <a:solidFill>
                  <a:schemeClr val="tx1"/>
                </a:solidFill>
              </a:rPr>
              <a:t>Environment</a:t>
            </a:r>
          </a:p>
          <a:p>
            <a:pPr algn="ctr"/>
            <a:r>
              <a:rPr lang="en-CA" sz="3200" dirty="0" smtClean="0">
                <a:solidFill>
                  <a:schemeClr val="tx1"/>
                </a:solidFill>
              </a:rPr>
              <a:t>Resource Management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509761" y="18829020"/>
            <a:ext cx="11963399" cy="25069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endParaRPr lang="en-CA" sz="1400" dirty="0" smtClean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90132" y="6096000"/>
            <a:ext cx="3733860" cy="541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t"/>
          <a:lstStyle/>
          <a:p>
            <a:pPr algn="ctr"/>
            <a:r>
              <a:rPr lang="en-CA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Expertise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chemeClr val="tx1"/>
                </a:solidFill>
              </a:rPr>
              <a:t>Rural Resilience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chemeClr val="tx1"/>
                </a:solidFill>
              </a:rPr>
              <a:t>Social Science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chemeClr val="tx1"/>
                </a:solidFill>
              </a:rPr>
              <a:t>Community Well-Being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chemeClr val="tx1"/>
                </a:solidFill>
              </a:rPr>
              <a:t>Nuclear Waste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chemeClr val="tx1"/>
                </a:solidFill>
              </a:rPr>
              <a:t>Aboriginal  Resilience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chemeClr val="tx1"/>
                </a:solidFill>
              </a:rPr>
              <a:t>Non-Timber Forest Products</a:t>
            </a:r>
          </a:p>
          <a:p>
            <a:pPr algn="ctr"/>
            <a:endParaRPr lang="en-CA" sz="2800" dirty="0" smtClean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05" y="2057401"/>
            <a:ext cx="3749096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720" y="2116393"/>
            <a:ext cx="11853480" cy="942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601200" y="2057400"/>
            <a:ext cx="11932917" cy="1038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Program</a:t>
            </a:r>
            <a:endParaRPr lang="en-CA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5"/>
            <a:r>
              <a:rPr lang="en-US" sz="2800" dirty="0" smtClean="0"/>
              <a:t>We </a:t>
            </a:r>
            <a:r>
              <a:rPr lang="en-US" sz="2800" dirty="0"/>
              <a:t>are the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Resilient Communities Research Collaborative </a:t>
            </a:r>
            <a:r>
              <a:rPr lang="en-US" sz="2800" dirty="0"/>
              <a:t>led by </a:t>
            </a:r>
            <a:r>
              <a:rPr lang="en-US" sz="2800" b="1" dirty="0"/>
              <a:t>Dr. Brenda Murphy</a:t>
            </a:r>
            <a:r>
              <a:rPr lang="en-US" sz="2800" dirty="0"/>
              <a:t> from </a:t>
            </a:r>
            <a:r>
              <a:rPr lang="en-US" sz="2800" dirty="0" err="1"/>
              <a:t>Wilfrid</a:t>
            </a:r>
            <a:r>
              <a:rPr lang="en-US" sz="2800" dirty="0"/>
              <a:t> Laurier University, Brantford Campus. We are studying rural and Aboriginal resilience with a specific focus on sugar maples and maple syrup</a:t>
            </a:r>
            <a:r>
              <a:rPr lang="en-US" sz="2800" dirty="0" smtClean="0"/>
              <a:t>.</a:t>
            </a:r>
          </a:p>
          <a:p>
            <a:pPr marL="365125"/>
            <a:endParaRPr lang="en-US" sz="2800" dirty="0"/>
          </a:p>
          <a:p>
            <a:pPr marL="365125"/>
            <a:r>
              <a:rPr lang="en-CA" sz="2800" b="1" dirty="0"/>
              <a:t>The Ontario Maple Syrup </a:t>
            </a:r>
            <a:r>
              <a:rPr lang="en-CA" sz="2800" b="1" dirty="0" err="1"/>
              <a:t>Agri</a:t>
            </a:r>
            <a:r>
              <a:rPr lang="en-CA" sz="2800" b="1" dirty="0"/>
              <a:t>-Food Value Chain: </a:t>
            </a:r>
            <a:r>
              <a:rPr lang="en-CA" sz="2800" dirty="0"/>
              <a:t>Enhanced Competitiveness through Innovation and Capacity Development [OMAFRA &amp; OMSPA, $380,000]</a:t>
            </a:r>
          </a:p>
          <a:p>
            <a:pPr marL="365125"/>
            <a:r>
              <a:rPr lang="en-CA" sz="2800" b="1" dirty="0"/>
              <a:t>Focus</a:t>
            </a:r>
            <a:r>
              <a:rPr lang="en-CA" sz="2800" dirty="0"/>
              <a:t>: Understand Maple Syrup Value Chain; Innovation and Profitability</a:t>
            </a:r>
          </a:p>
          <a:p>
            <a:pPr marL="365125"/>
            <a:r>
              <a:rPr lang="en-CA" sz="2800" b="1" dirty="0"/>
              <a:t>Scope &amp; Term</a:t>
            </a:r>
            <a:r>
              <a:rPr lang="en-CA" sz="2800" dirty="0"/>
              <a:t>: Ontario, 2012-15 (3 yr.)</a:t>
            </a:r>
          </a:p>
          <a:p>
            <a:pPr marL="365125"/>
            <a:endParaRPr lang="en-CA" sz="2800" dirty="0"/>
          </a:p>
          <a:p>
            <a:pPr marL="365125"/>
            <a:r>
              <a:rPr lang="en-US" sz="2800" b="1" dirty="0"/>
              <a:t>Maple Syrup, Climate Change and Resilience: A Longitudinal Study</a:t>
            </a:r>
          </a:p>
          <a:p>
            <a:pPr marL="365125"/>
            <a:r>
              <a:rPr lang="en-US" sz="2800" b="1" dirty="0"/>
              <a:t>Funders</a:t>
            </a:r>
            <a:r>
              <a:rPr lang="en-US" sz="2800" dirty="0"/>
              <a:t>: Social Science and Humanities Research Council ($380,000)</a:t>
            </a:r>
          </a:p>
          <a:p>
            <a:pPr marL="365125"/>
            <a:r>
              <a:rPr lang="en-US" sz="2800" b="1" dirty="0"/>
              <a:t>Focus</a:t>
            </a:r>
            <a:r>
              <a:rPr lang="en-US" sz="2800" dirty="0"/>
              <a:t>: Understand the Historic and Current Contributions of Maple Syrup to Aboriginal &amp; Non-Aboriginal Resiliency (1700’s – Today) and Understand the Effects of a Changing Climate (Today – 2100)</a:t>
            </a:r>
          </a:p>
          <a:p>
            <a:pPr marL="365125"/>
            <a:r>
              <a:rPr lang="en-US" sz="2800" b="1" dirty="0"/>
              <a:t>Scope &amp; Term: </a:t>
            </a:r>
            <a:r>
              <a:rPr lang="en-US" sz="2800" dirty="0"/>
              <a:t>Ontario, Quebec, New Brunswick; 2012-17 (5 yr.)</a:t>
            </a:r>
          </a:p>
          <a:p>
            <a:pPr marL="365125"/>
            <a:endParaRPr lang="en-US" sz="2800" dirty="0"/>
          </a:p>
          <a:p>
            <a:pPr marL="365125"/>
            <a:r>
              <a:rPr lang="en-US" sz="2800" b="1" dirty="0"/>
              <a:t>Measuring Progress on Climate Change Adaptation: Lessons from the Community Well-Being Analogue </a:t>
            </a:r>
            <a:r>
              <a:rPr lang="en-US" sz="2800" dirty="0"/>
              <a:t>(Natural Resources Canada; $36k, 1yr)</a:t>
            </a:r>
          </a:p>
          <a:p>
            <a:pPr marL="365125"/>
            <a:r>
              <a:rPr lang="en-US" sz="2800" dirty="0"/>
              <a:t>Utilize CWB analogue for lessons applicable to municipal level CC adaptation.</a:t>
            </a:r>
          </a:p>
          <a:p>
            <a:endParaRPr lang="en-US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52" y="6096000"/>
            <a:ext cx="3832511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46703" y="6096000"/>
            <a:ext cx="3733860" cy="638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Interests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/>
              <a:t>Risks &amp; Hazards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/>
              <a:t>Climate Change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/>
              <a:t>Community Well-Being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/>
              <a:t>Resilience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/>
              <a:t>Sustainable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/>
              <a:t>Indigenous Knowledge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90600" y="522973"/>
            <a:ext cx="20543517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b="1" i="1" dirty="0">
                <a:latin typeface="Georgia" panose="02040502050405020303" pitchFamily="18" charset="0"/>
              </a:rPr>
              <a:t>Resilient Communities Research Collaborative</a:t>
            </a:r>
            <a:endParaRPr lang="en-CA" sz="1800" b="1" i="1" dirty="0">
              <a:latin typeface="Georgia" panose="02040502050405020303" pitchFamily="18" charset="0"/>
            </a:endParaRPr>
          </a:p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46703" y="502920"/>
            <a:ext cx="20726457" cy="1173939"/>
          </a:xfrm>
          <a:prstGeom prst="rect">
            <a:avLst/>
          </a:prstGeom>
          <a:solidFill>
            <a:schemeClr val="bg1"/>
          </a:solidFill>
        </p:spPr>
        <p:txBody>
          <a:bodyPr wrap="square" lIns="65306" tIns="32653" rIns="65306" bIns="32653" rtlCol="0">
            <a:spAutoFit/>
          </a:bodyPr>
          <a:lstStyle/>
          <a:p>
            <a:pPr algn="ctr"/>
            <a:r>
              <a:rPr lang="en-CA" sz="7200" i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Dr. Brenda Murphy, Contemporary Studies </a:t>
            </a:r>
            <a:r>
              <a:rPr lang="en-CA" sz="4400" i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bmurphy@wlu.ca </a:t>
            </a: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2078778"/>
            <a:ext cx="8201692" cy="9219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85800" y="12192000"/>
            <a:ext cx="8077289" cy="1389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Links to Determinants of Health &amp; Well-Being </a:t>
            </a:r>
          </a:p>
          <a:p>
            <a:pPr algn="just"/>
            <a:r>
              <a:rPr lang="en-US" sz="2800" dirty="0"/>
              <a:t>Across Ontario, the sugar maples that play an important role in the health and well-being of both Aboriginal and non-Aboriginal communities are being threatened by climate change . We use the focus on sugar maples and maple syrup to ‘tap into’ a wide range of ‘</a:t>
            </a:r>
            <a:r>
              <a:rPr lang="en-US" sz="2800" dirty="0" err="1"/>
              <a:t>knowledges</a:t>
            </a:r>
            <a:r>
              <a:rPr lang="en-US" sz="2800" dirty="0"/>
              <a:t>’ in order to understand the potential effects of climate change on under-studied rural spaces. </a:t>
            </a:r>
          </a:p>
          <a:p>
            <a:pPr algn="just"/>
            <a:r>
              <a:rPr lang="en-CA" sz="2800" dirty="0"/>
              <a:t>Our research addresses these issues by actively involving a multitude of Aboriginal and non-Aboriginal academics, stakeholders and community partners</a:t>
            </a:r>
            <a:r>
              <a:rPr lang="en-US" sz="2800" dirty="0"/>
              <a:t>. Diverse partners allow us to integrate the work of academics across the humanities, biophysical and social sciences while being sensitive to cross-cultural perspectives and incorporating other ways of knowing to develop holistic assessments of the impacts of climate change across time and space. </a:t>
            </a:r>
          </a:p>
          <a:p>
            <a:pPr marL="365125"/>
            <a:endParaRPr lang="en-CA" sz="6600" dirty="0"/>
          </a:p>
          <a:p>
            <a:pPr marL="365125"/>
            <a:endParaRPr lang="en-CA" sz="6600" dirty="0"/>
          </a:p>
          <a:p>
            <a:pPr marL="365125"/>
            <a:endParaRPr lang="en-CA" sz="6600" dirty="0"/>
          </a:p>
          <a:p>
            <a:pPr marL="365125"/>
            <a:endParaRPr lang="en-CA" sz="6600" dirty="0"/>
          </a:p>
          <a:p>
            <a:endParaRPr lang="en-US" dirty="0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WatercolorSponge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761" y="12078778"/>
            <a:ext cx="11963400" cy="637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558720" y="12078778"/>
            <a:ext cx="11914441" cy="694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Research</a:t>
            </a:r>
          </a:p>
          <a:p>
            <a:endParaRPr lang="en-CA" sz="2800" dirty="0"/>
          </a:p>
          <a:p>
            <a:r>
              <a:rPr lang="en-CA" sz="2800" b="1" dirty="0"/>
              <a:t>Climate Change: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How do researchers engage with the tenets of </a:t>
            </a:r>
            <a:r>
              <a:rPr lang="en-US" sz="2800" dirty="0" err="1"/>
              <a:t>interdisciplinarity</a:t>
            </a:r>
            <a:r>
              <a:rPr lang="en-US" sz="2800" dirty="0"/>
              <a:t>  and take seriously the differences in epistemologies when undertaking climate change projects?</a:t>
            </a:r>
          </a:p>
          <a:p>
            <a:r>
              <a:rPr lang="en-US" sz="2800" b="1" dirty="0"/>
              <a:t>Effective Knowledge Mobilization: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How do we undertake climate change education that leads to ‘climate friendly </a:t>
            </a:r>
            <a:r>
              <a:rPr lang="en-US" sz="2800" dirty="0" err="1"/>
              <a:t>behaviours</a:t>
            </a:r>
            <a:r>
              <a:rPr lang="en-US" sz="2800" dirty="0"/>
              <a:t>’?</a:t>
            </a:r>
          </a:p>
          <a:p>
            <a:r>
              <a:rPr lang="en-US" sz="2800" b="1" dirty="0"/>
              <a:t>Rural and Aboriginal Resilience to Disasters: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What are the emergency management strengths, challenges and opportunities for dealing with extreme events in rural and Aboriginal contexts?</a:t>
            </a:r>
          </a:p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509761" y="18829020"/>
            <a:ext cx="64160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P.I. Brenda </a:t>
            </a:r>
            <a:r>
              <a:rPr lang="en-C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Murphy </a:t>
            </a:r>
            <a:r>
              <a:rPr lang="en-C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bmurphy@wlu.ca</a:t>
            </a:r>
            <a:endParaRPr lang="en-CA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Prj</a:t>
            </a:r>
            <a:r>
              <a:rPr lang="en-C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Mgr. Bryce </a:t>
            </a:r>
            <a:r>
              <a:rPr lang="en-CA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Gunson</a:t>
            </a:r>
            <a:r>
              <a:rPr lang="en-C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bgunson@wlu.ca</a:t>
            </a:r>
            <a:r>
              <a:rPr lang="en-C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en-CA" sz="1400" dirty="0"/>
          </a:p>
          <a:p>
            <a:endParaRPr lang="en-CA" sz="1400" dirty="0"/>
          </a:p>
        </p:txBody>
      </p:sp>
      <p:pic>
        <p:nvPicPr>
          <p:cNvPr id="61" name="Picture 2" descr="http://www.afmo.on.ca/upload/Ont_Logo_Black%20letterhead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9046" y="20379094"/>
            <a:ext cx="2559096" cy="84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http://uwaterloo.ca/environment/sites/ca.environment/files/uploads/images/SSHRC_logo_med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4200" y="18863310"/>
            <a:ext cx="3067750" cy="125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://www.elmiramaplesyrup.com/wp-content/uploads/2013/01/OMSPA-logo-31-300x242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600" y="20574000"/>
            <a:ext cx="914544" cy="73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6" descr="http://www.conservationhalton.on.ca/uploads/Stream%20Of%20Dreams/Small.BMP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5205" y="20214015"/>
            <a:ext cx="772184" cy="64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0" descr="http://www.internationalmaplesyrupinstitute.com/uploads/7/0/9/2/7092109/1330012026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599" y="20886871"/>
            <a:ext cx="4337437" cy="44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http://www.dokisfirstnation.com/uploads/images/layout/dokis-banner-2.gi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4784" y="20444993"/>
            <a:ext cx="2357443" cy="39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http://www.nafaforestry.org/images/logo_home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4464" y="19810860"/>
            <a:ext cx="2938336" cy="53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2" descr="http://fultons.ca/img/fultons-white-as-Smart-Object-1.gif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774" y="19886661"/>
            <a:ext cx="1876661" cy="6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0" descr="http://atguelph.uoguelph.ca/wp-content/uploads/2013/02/U-of-G-50th-Logo-Colour-Sized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5800" y="18973800"/>
            <a:ext cx="914400" cy="68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2" descr="http://www.governingcouncil.utoronto.ca/Assets/Governing+Council+Digital+Assets/Homepage+Images/ppapr211998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1200" y="18897600"/>
            <a:ext cx="990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http://storage.canoe.ca/v1/dynamic_resize/sws_path/suns-prod-images/-57308_ORIGINAL.jpg?quality=80&amp;size=650x&amp;stmp=1329467850236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8755" y="19918192"/>
            <a:ext cx="1928845" cy="65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sikuatlas.ca/about_logos/NRCan-Canada_E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011" y="20641192"/>
            <a:ext cx="2322189" cy="63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036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8202</TotalTime>
  <Words>660</Words>
  <Application>Microsoft Office PowerPoint</Application>
  <PresentationFormat>Custom</PresentationFormat>
  <Paragraphs>66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wluservice</dc:creator>
  <cp:lastModifiedBy>Samsung</cp:lastModifiedBy>
  <cp:revision>55</cp:revision>
  <dcterms:created xsi:type="dcterms:W3CDTF">2013-08-08T13:45:00Z</dcterms:created>
  <dcterms:modified xsi:type="dcterms:W3CDTF">2013-09-26T15:46:10Z</dcterms:modified>
</cp:coreProperties>
</file>