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60" r:id="rId1"/>
  </p:sldMasterIdLst>
  <p:notesMasterIdLst>
    <p:notesMasterId r:id="rId49"/>
  </p:notesMasterIdLst>
  <p:handoutMasterIdLst>
    <p:handoutMasterId r:id="rId50"/>
  </p:handoutMasterIdLst>
  <p:sldIdLst>
    <p:sldId id="332" r:id="rId2"/>
    <p:sldId id="256" r:id="rId3"/>
    <p:sldId id="257" r:id="rId4"/>
    <p:sldId id="260" r:id="rId5"/>
    <p:sldId id="259" r:id="rId6"/>
    <p:sldId id="258" r:id="rId7"/>
    <p:sldId id="261" r:id="rId8"/>
    <p:sldId id="263" r:id="rId9"/>
    <p:sldId id="265" r:id="rId10"/>
    <p:sldId id="266" r:id="rId11"/>
    <p:sldId id="264" r:id="rId12"/>
    <p:sldId id="267" r:id="rId13"/>
    <p:sldId id="269" r:id="rId14"/>
    <p:sldId id="268" r:id="rId15"/>
    <p:sldId id="326" r:id="rId16"/>
    <p:sldId id="270" r:id="rId17"/>
    <p:sldId id="271" r:id="rId18"/>
    <p:sldId id="272" r:id="rId19"/>
    <p:sldId id="273" r:id="rId20"/>
    <p:sldId id="330" r:id="rId21"/>
    <p:sldId id="274" r:id="rId22"/>
    <p:sldId id="319" r:id="rId23"/>
    <p:sldId id="275" r:id="rId24"/>
    <p:sldId id="276" r:id="rId25"/>
    <p:sldId id="323" r:id="rId26"/>
    <p:sldId id="327" r:id="rId27"/>
    <p:sldId id="328" r:id="rId28"/>
    <p:sldId id="279" r:id="rId29"/>
    <p:sldId id="329" r:id="rId30"/>
    <p:sldId id="286" r:id="rId31"/>
    <p:sldId id="293" r:id="rId32"/>
    <p:sldId id="316" r:id="rId33"/>
    <p:sldId id="287" r:id="rId34"/>
    <p:sldId id="282" r:id="rId35"/>
    <p:sldId id="324" r:id="rId36"/>
    <p:sldId id="280" r:id="rId37"/>
    <p:sldId id="331" r:id="rId38"/>
    <p:sldId id="289" r:id="rId39"/>
    <p:sldId id="306" r:id="rId40"/>
    <p:sldId id="321" r:id="rId41"/>
    <p:sldId id="322" r:id="rId42"/>
    <p:sldId id="285" r:id="rId43"/>
    <p:sldId id="283" r:id="rId44"/>
    <p:sldId id="325" r:id="rId45"/>
    <p:sldId id="281" r:id="rId46"/>
    <p:sldId id="277" r:id="rId47"/>
    <p:sldId id="27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9" autoAdjust="0"/>
    <p:restoredTop sz="88462" autoAdjust="0"/>
  </p:normalViewPr>
  <p:slideViewPr>
    <p:cSldViewPr snapToGrid="0" snapToObjects="1">
      <p:cViewPr>
        <p:scale>
          <a:sx n="41" d="100"/>
          <a:sy n="41" d="100"/>
        </p:scale>
        <p:origin x="-3008" y="-1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7D5455-ECC1-9449-91E5-C88EFE20A19F}" type="datetimeFigureOut">
              <a:rPr lang="en-US" smtClean="0"/>
              <a:t>7/31/2017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1C5F5-1AFC-F348-8665-573AA41EA4DB}" type="slidenum">
              <a:rPr lang="en-US" smtClean="0"/>
              <a:t>‹#›</a:t>
            </a:fld>
            <a:endParaRPr lang="en-US" dirty="0"/>
          </a:p>
        </p:txBody>
      </p:sp>
    </p:spTree>
    <p:extLst>
      <p:ext uri="{BB962C8B-B14F-4D97-AF65-F5344CB8AC3E}">
        <p14:creationId xmlns:p14="http://schemas.microsoft.com/office/powerpoint/2010/main" val="3972936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629A0-7FF3-9741-B37A-1D1101F8600B}" type="datetimeFigureOut">
              <a:rPr lang="en-US" smtClean="0"/>
              <a:t>7/31/2017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38544D-1E95-FB44-87AD-CE7D114BDB22}" type="slidenum">
              <a:rPr lang="en-US" smtClean="0"/>
              <a:t>‹#›</a:t>
            </a:fld>
            <a:endParaRPr lang="en-US" dirty="0"/>
          </a:p>
        </p:txBody>
      </p:sp>
    </p:spTree>
    <p:extLst>
      <p:ext uri="{BB962C8B-B14F-4D97-AF65-F5344CB8AC3E}">
        <p14:creationId xmlns:p14="http://schemas.microsoft.com/office/powerpoint/2010/main" val="1136832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a name of your Table Top Exercise</a:t>
            </a:r>
            <a:endParaRPr lang="en-US" dirty="0"/>
          </a:p>
        </p:txBody>
      </p:sp>
      <p:sp>
        <p:nvSpPr>
          <p:cNvPr id="4" name="Slide Number Placeholder 3"/>
          <p:cNvSpPr>
            <a:spLocks noGrp="1"/>
          </p:cNvSpPr>
          <p:nvPr>
            <p:ph type="sldNum" sz="quarter" idx="10"/>
          </p:nvPr>
        </p:nvSpPr>
        <p:spPr/>
        <p:txBody>
          <a:bodyPr/>
          <a:lstStyle/>
          <a:p>
            <a:fld id="{CF38544D-1E95-FB44-87AD-CE7D114BDB22}" type="slidenum">
              <a:rPr lang="en-US" smtClean="0"/>
              <a:t>3</a:t>
            </a:fld>
            <a:endParaRPr lang="en-US" dirty="0"/>
          </a:p>
        </p:txBody>
      </p:sp>
    </p:spTree>
    <p:extLst>
      <p:ext uri="{BB962C8B-B14F-4D97-AF65-F5344CB8AC3E}">
        <p14:creationId xmlns:p14="http://schemas.microsoft.com/office/powerpoint/2010/main" val="57019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Add you Community Logo to the Master</a:t>
            </a:r>
            <a:r>
              <a:rPr lang="en-US" baseline="0" dirty="0" smtClean="0"/>
              <a:t> Slide so it appears in the top banner.</a:t>
            </a:r>
            <a:endParaRPr lang="en-US" dirty="0"/>
          </a:p>
        </p:txBody>
      </p:sp>
      <p:sp>
        <p:nvSpPr>
          <p:cNvPr id="4" name="Slide Number Placeholder 3"/>
          <p:cNvSpPr>
            <a:spLocks noGrp="1"/>
          </p:cNvSpPr>
          <p:nvPr>
            <p:ph type="sldNum" sz="quarter" idx="10"/>
          </p:nvPr>
        </p:nvSpPr>
        <p:spPr/>
        <p:txBody>
          <a:bodyPr/>
          <a:lstStyle/>
          <a:p>
            <a:fld id="{CF38544D-1E95-FB44-87AD-CE7D114BDB22}" type="slidenum">
              <a:rPr lang="en-US" smtClean="0"/>
              <a:t>4</a:t>
            </a:fld>
            <a:endParaRPr lang="en-US" dirty="0"/>
          </a:p>
        </p:txBody>
      </p:sp>
    </p:spTree>
    <p:extLst>
      <p:ext uri="{BB962C8B-B14F-4D97-AF65-F5344CB8AC3E}">
        <p14:creationId xmlns:p14="http://schemas.microsoft.com/office/powerpoint/2010/main" val="190393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pictures</a:t>
            </a:r>
            <a:r>
              <a:rPr lang="en-US" baseline="0" dirty="0" smtClean="0"/>
              <a:t> of the Municipal Office</a:t>
            </a:r>
            <a:endParaRPr lang="en-US" dirty="0"/>
          </a:p>
        </p:txBody>
      </p:sp>
      <p:sp>
        <p:nvSpPr>
          <p:cNvPr id="4" name="Slide Number Placeholder 3"/>
          <p:cNvSpPr>
            <a:spLocks noGrp="1"/>
          </p:cNvSpPr>
          <p:nvPr>
            <p:ph type="sldNum" sz="quarter" idx="10"/>
          </p:nvPr>
        </p:nvSpPr>
        <p:spPr/>
        <p:txBody>
          <a:bodyPr/>
          <a:lstStyle/>
          <a:p>
            <a:fld id="{CF38544D-1E95-FB44-87AD-CE7D114BDB22}" type="slidenum">
              <a:rPr lang="en-US" smtClean="0"/>
              <a:t>5</a:t>
            </a:fld>
            <a:endParaRPr lang="en-US" dirty="0"/>
          </a:p>
        </p:txBody>
      </p:sp>
    </p:spTree>
    <p:extLst>
      <p:ext uri="{BB962C8B-B14F-4D97-AF65-F5344CB8AC3E}">
        <p14:creationId xmlns:p14="http://schemas.microsoft.com/office/powerpoint/2010/main" val="309484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the Name of the Modules</a:t>
            </a:r>
          </a:p>
          <a:p>
            <a:endParaRPr lang="en-US" dirty="0" smtClean="0"/>
          </a:p>
          <a:p>
            <a:r>
              <a:rPr lang="en-US" dirty="0" smtClean="0"/>
              <a:t>Insert the name</a:t>
            </a:r>
            <a:r>
              <a:rPr lang="en-US" baseline="0" dirty="0" smtClean="0"/>
              <a:t> of room where lunch will be hosted.</a:t>
            </a:r>
          </a:p>
          <a:p>
            <a:endParaRPr lang="en-US" baseline="0" dirty="0" smtClean="0"/>
          </a:p>
          <a:p>
            <a:r>
              <a:rPr lang="en-US" baseline="0" dirty="0" smtClean="0"/>
              <a:t>The TTX is scalable.  A community may decide do conduct a TTX using one, two or all three modules.</a:t>
            </a:r>
            <a:endParaRPr lang="en-US" dirty="0"/>
          </a:p>
        </p:txBody>
      </p:sp>
      <p:sp>
        <p:nvSpPr>
          <p:cNvPr id="4" name="Slide Number Placeholder 3"/>
          <p:cNvSpPr>
            <a:spLocks noGrp="1"/>
          </p:cNvSpPr>
          <p:nvPr>
            <p:ph type="sldNum" sz="quarter" idx="10"/>
          </p:nvPr>
        </p:nvSpPr>
        <p:spPr/>
        <p:txBody>
          <a:bodyPr/>
          <a:lstStyle/>
          <a:p>
            <a:fld id="{CF38544D-1E95-FB44-87AD-CE7D114BDB22}" type="slidenum">
              <a:rPr lang="en-US" smtClean="0"/>
              <a:t>9</a:t>
            </a:fld>
            <a:endParaRPr lang="en-US" dirty="0"/>
          </a:p>
        </p:txBody>
      </p:sp>
    </p:spTree>
    <p:extLst>
      <p:ext uri="{BB962C8B-B14F-4D97-AF65-F5344CB8AC3E}">
        <p14:creationId xmlns:p14="http://schemas.microsoft.com/office/powerpoint/2010/main" val="158674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AF6EEF-E9FF-E14A-BC78-95801F46A91C}" type="slidenum">
              <a:rPr lang="en-US" sz="1200"/>
              <a:pPr eaLnBrk="1" hangingPunct="1"/>
              <a:t>23</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E730C9-4D6C-DF46-A5AE-775D1EF506E6}" type="slidenum">
              <a:rPr lang="en-US" sz="1200">
                <a:cs typeface="Arial" charset="0"/>
              </a:rPr>
              <a:pPr eaLnBrk="1" hangingPunct="1"/>
              <a:t>32</a:t>
            </a:fld>
            <a:endParaRPr lang="en-US" sz="1200"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the location of lunch</a:t>
            </a:r>
            <a:endParaRPr lang="en-US" dirty="0"/>
          </a:p>
        </p:txBody>
      </p:sp>
      <p:sp>
        <p:nvSpPr>
          <p:cNvPr id="4" name="Slide Number Placeholder 3"/>
          <p:cNvSpPr>
            <a:spLocks noGrp="1"/>
          </p:cNvSpPr>
          <p:nvPr>
            <p:ph type="sldNum" sz="quarter" idx="10"/>
          </p:nvPr>
        </p:nvSpPr>
        <p:spPr/>
        <p:txBody>
          <a:bodyPr/>
          <a:lstStyle/>
          <a:p>
            <a:fld id="{CF38544D-1E95-FB44-87AD-CE7D114BDB22}" type="slidenum">
              <a:rPr lang="en-US" smtClean="0"/>
              <a:t>37</a:t>
            </a:fld>
            <a:endParaRPr lang="en-US" dirty="0"/>
          </a:p>
        </p:txBody>
      </p:sp>
    </p:spTree>
    <p:extLst>
      <p:ext uri="{BB962C8B-B14F-4D97-AF65-F5344CB8AC3E}">
        <p14:creationId xmlns:p14="http://schemas.microsoft.com/office/powerpoint/2010/main" val="382220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59409D-303C-9D46-94D5-EB764BED5747}" type="slidenum">
              <a:rPr lang="en-US" sz="1200"/>
              <a:pPr eaLnBrk="1" hangingPunct="1"/>
              <a:t>40</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the exercise participants for their time and participation at the</a:t>
            </a:r>
            <a:r>
              <a:rPr lang="en-US" baseline="0" dirty="0" smtClean="0"/>
              <a:t> TTX, and Hot Wash.</a:t>
            </a:r>
            <a:endParaRPr lang="en-US" dirty="0"/>
          </a:p>
        </p:txBody>
      </p:sp>
      <p:sp>
        <p:nvSpPr>
          <p:cNvPr id="4" name="Slide Number Placeholder 3"/>
          <p:cNvSpPr>
            <a:spLocks noGrp="1"/>
          </p:cNvSpPr>
          <p:nvPr>
            <p:ph type="sldNum" sz="quarter" idx="10"/>
          </p:nvPr>
        </p:nvSpPr>
        <p:spPr/>
        <p:txBody>
          <a:bodyPr/>
          <a:lstStyle/>
          <a:p>
            <a:fld id="{CF38544D-1E95-FB44-87AD-CE7D114BDB22}" type="slidenum">
              <a:rPr lang="en-US" smtClean="0"/>
              <a:t>48</a:t>
            </a:fld>
            <a:endParaRPr lang="en-US" dirty="0"/>
          </a:p>
        </p:txBody>
      </p:sp>
    </p:spTree>
    <p:extLst>
      <p:ext uri="{BB962C8B-B14F-4D97-AF65-F5344CB8AC3E}">
        <p14:creationId xmlns:p14="http://schemas.microsoft.com/office/powerpoint/2010/main" val="87892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9EDAD91-A44A-6F4A-A442-39C500735696}" type="datetime1">
              <a:rPr lang="en-US" smtClean="0"/>
              <a:t>7/31/2017</a:t>
            </a:fld>
            <a:endParaRPr lang="en-US" dirty="0"/>
          </a:p>
        </p:txBody>
      </p:sp>
      <p:sp>
        <p:nvSpPr>
          <p:cNvPr id="5" name="Footer Placeholder 4"/>
          <p:cNvSpPr>
            <a:spLocks noGrp="1"/>
          </p:cNvSpPr>
          <p:nvPr>
            <p:ph type="ftr" sz="quarter" idx="11"/>
          </p:nvPr>
        </p:nvSpPr>
        <p:spPr/>
        <p:txBody>
          <a:bodyPr/>
          <a:lstStyle/>
          <a:p>
            <a:r>
              <a:rPr kumimoji="0" lang="en-US" dirty="0" smtClean="0"/>
              <a:t>Exercise Twister TTX - April 1, 2014</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F51835-1182-8349-BAF6-FB1DE163A66A}" type="datetime1">
              <a:rPr lang="en-US" smtClean="0"/>
              <a:t>7/31/2017</a:t>
            </a:fld>
            <a:endParaRPr lang="en-US" dirty="0"/>
          </a:p>
        </p:txBody>
      </p:sp>
      <p:sp>
        <p:nvSpPr>
          <p:cNvPr id="5" name="Footer Placeholder 4"/>
          <p:cNvSpPr>
            <a:spLocks noGrp="1"/>
          </p:cNvSpPr>
          <p:nvPr>
            <p:ph type="ftr" sz="quarter" idx="11"/>
          </p:nvPr>
        </p:nvSpPr>
        <p:spPr/>
        <p:txBody>
          <a:bodyPr/>
          <a:lstStyle/>
          <a:p>
            <a:r>
              <a:rPr kumimoji="0" lang="en-US" dirty="0" smtClean="0"/>
              <a:t>Exercise Twister TTX - April 1, 2014</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E892A9-9236-2A4F-AED5-7802355E45F9}" type="datetime1">
              <a:rPr lang="en-US" smtClean="0"/>
              <a:t>7/31/2017</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r>
              <a:rPr kumimoji="0" lang="en-US" dirty="0" smtClean="0"/>
              <a:t>Exercise Twister TTX - April 1, 2014</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6C7D83-BA20-224E-A513-EAD7BC409B80}" type="datetime1">
              <a:rPr lang="en-US" smtClean="0"/>
              <a:t>7/31/2017</a:t>
            </a:fld>
            <a:endParaRPr lang="en-US" dirty="0"/>
          </a:p>
        </p:txBody>
      </p:sp>
      <p:sp>
        <p:nvSpPr>
          <p:cNvPr id="5" name="Footer Placeholder 4"/>
          <p:cNvSpPr>
            <a:spLocks noGrp="1"/>
          </p:cNvSpPr>
          <p:nvPr>
            <p:ph type="ftr" sz="quarter" idx="11"/>
          </p:nvPr>
        </p:nvSpPr>
        <p:spPr/>
        <p:txBody>
          <a:bodyPr/>
          <a:lstStyle/>
          <a:p>
            <a:r>
              <a:rPr kumimoji="0" lang="en-US" dirty="0" smtClean="0"/>
              <a:t>Exercise Twister TTX - April 1, 2014</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EA5274-5A5D-B248-9353-1250F5C47705}" type="datetime1">
              <a:rPr lang="en-US" smtClean="0"/>
              <a:t>7/31/2017</a:t>
            </a:fld>
            <a:endParaRPr lang="en-US" dirty="0"/>
          </a:p>
        </p:txBody>
      </p:sp>
      <p:sp>
        <p:nvSpPr>
          <p:cNvPr id="5" name="Footer Placeholder 4"/>
          <p:cNvSpPr>
            <a:spLocks noGrp="1"/>
          </p:cNvSpPr>
          <p:nvPr>
            <p:ph type="ftr" sz="quarter" idx="11"/>
          </p:nvPr>
        </p:nvSpPr>
        <p:spPr/>
        <p:txBody>
          <a:bodyPr/>
          <a:lstStyle/>
          <a:p>
            <a:r>
              <a:rPr kumimoji="0" lang="en-US" dirty="0" smtClean="0"/>
              <a:t>Exercise Twister TTX - April 1, 2014</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BFCF28-F303-674D-8933-A98228DBE441}" type="datetime1">
              <a:rPr lang="en-US" smtClean="0"/>
              <a:t>7/31/2017</a:t>
            </a:fld>
            <a:endParaRPr lang="en-US" dirty="0"/>
          </a:p>
        </p:txBody>
      </p:sp>
      <p:sp>
        <p:nvSpPr>
          <p:cNvPr id="6" name="Footer Placeholder 5"/>
          <p:cNvSpPr>
            <a:spLocks noGrp="1"/>
          </p:cNvSpPr>
          <p:nvPr>
            <p:ph type="ftr" sz="quarter" idx="11"/>
          </p:nvPr>
        </p:nvSpPr>
        <p:spPr/>
        <p:txBody>
          <a:bodyPr/>
          <a:lstStyle/>
          <a:p>
            <a:r>
              <a:rPr kumimoji="0" lang="en-US" dirty="0" smtClean="0"/>
              <a:t>Exercise Twister TTX - April 1, 2014</a:t>
            </a:r>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605DAC-30E0-FE44-A01D-49BA2E7A3907}" type="datetime1">
              <a:rPr lang="en-US" smtClean="0"/>
              <a:t>7/31/2017</a:t>
            </a:fld>
            <a:endParaRPr lang="en-US" dirty="0"/>
          </a:p>
        </p:txBody>
      </p:sp>
      <p:sp>
        <p:nvSpPr>
          <p:cNvPr id="8" name="Footer Placeholder 7"/>
          <p:cNvSpPr>
            <a:spLocks noGrp="1"/>
          </p:cNvSpPr>
          <p:nvPr>
            <p:ph type="ftr" sz="quarter" idx="11"/>
          </p:nvPr>
        </p:nvSpPr>
        <p:spPr/>
        <p:txBody>
          <a:bodyPr/>
          <a:lstStyle/>
          <a:p>
            <a:r>
              <a:rPr kumimoji="0" lang="en-US" dirty="0" smtClean="0"/>
              <a:t>Exercise Twister TTX - April 1, 2014</a:t>
            </a:r>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718068-ABC9-3E47-9C98-768E356780FC}" type="datetime1">
              <a:rPr lang="en-US" smtClean="0"/>
              <a:t>7/31/2017</a:t>
            </a:fld>
            <a:endParaRPr lang="en-US" dirty="0"/>
          </a:p>
        </p:txBody>
      </p:sp>
      <p:sp>
        <p:nvSpPr>
          <p:cNvPr id="4" name="Footer Placeholder 3"/>
          <p:cNvSpPr>
            <a:spLocks noGrp="1"/>
          </p:cNvSpPr>
          <p:nvPr>
            <p:ph type="ftr" sz="quarter" idx="11"/>
          </p:nvPr>
        </p:nvSpPr>
        <p:spPr/>
        <p:txBody>
          <a:bodyPr/>
          <a:lstStyle/>
          <a:p>
            <a:r>
              <a:rPr kumimoji="0" lang="en-US" dirty="0" smtClean="0"/>
              <a:t>Exercise Twister TTX - April 1, 2014</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79B32-786D-9E40-8CF0-CF0755070917}" type="datetime1">
              <a:rPr lang="en-US" smtClean="0"/>
              <a:t>7/31/2017</a:t>
            </a:fld>
            <a:endParaRPr lang="en-US" dirty="0"/>
          </a:p>
        </p:txBody>
      </p:sp>
      <p:sp>
        <p:nvSpPr>
          <p:cNvPr id="3" name="Footer Placeholder 2"/>
          <p:cNvSpPr>
            <a:spLocks noGrp="1"/>
          </p:cNvSpPr>
          <p:nvPr>
            <p:ph type="ftr" sz="quarter" idx="11"/>
          </p:nvPr>
        </p:nvSpPr>
        <p:spPr/>
        <p:txBody>
          <a:bodyPr/>
          <a:lstStyle/>
          <a:p>
            <a:r>
              <a:rPr kumimoji="0" lang="en-US" dirty="0" smtClean="0"/>
              <a:t>Exercise Twister TTX - April 1, 2014</a:t>
            </a:r>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70D557-E929-8F45-91E1-FD8B955C4F0E}" type="datetime1">
              <a:rPr lang="en-US" smtClean="0"/>
              <a:t>7/31/2017</a:t>
            </a:fld>
            <a:endParaRPr lang="en-US" dirty="0"/>
          </a:p>
        </p:txBody>
      </p:sp>
      <p:sp>
        <p:nvSpPr>
          <p:cNvPr id="6" name="Footer Placeholder 5"/>
          <p:cNvSpPr>
            <a:spLocks noGrp="1"/>
          </p:cNvSpPr>
          <p:nvPr>
            <p:ph type="ftr" sz="quarter" idx="11"/>
          </p:nvPr>
        </p:nvSpPr>
        <p:spPr/>
        <p:txBody>
          <a:bodyPr/>
          <a:lstStyle/>
          <a:p>
            <a:r>
              <a:rPr kumimoji="0" lang="en-US" dirty="0" smtClean="0"/>
              <a:t>Exercise Twister TTX - April 1, 2014</a:t>
            </a:r>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E29230C-A730-9F47-A394-D12D9D17841D}" type="datetime1">
              <a:rPr lang="en-US" smtClean="0"/>
              <a:t>7/31/2017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en-US" dirty="0" smtClean="0"/>
              <a:t>Exercise Twister TTX - April 1, 2014</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dirty="0" smtClean="0"/>
              <a:t>Name of Exercise and Date</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1.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4296" y="61993"/>
            <a:ext cx="4950821" cy="6824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27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Needs Assessment</a:t>
            </a:r>
            <a:endParaRPr lang="en-US" dirty="0"/>
          </a:p>
        </p:txBody>
      </p:sp>
      <p:sp>
        <p:nvSpPr>
          <p:cNvPr id="3" name="Content Placeholder 2"/>
          <p:cNvSpPr>
            <a:spLocks noGrp="1"/>
          </p:cNvSpPr>
          <p:nvPr>
            <p:ph idx="1"/>
          </p:nvPr>
        </p:nvSpPr>
        <p:spPr/>
        <p:txBody>
          <a:bodyPr>
            <a:normAutofit/>
          </a:bodyPr>
          <a:lstStyle/>
          <a:p>
            <a:r>
              <a:rPr lang="en-US" dirty="0" smtClean="0"/>
              <a:t>Annual Municipal compliance with Ontario Regulation 380/04- Part II Municipal Standards</a:t>
            </a:r>
          </a:p>
          <a:p>
            <a:pPr marL="118872" indent="0">
              <a:buNone/>
            </a:pPr>
            <a:endParaRPr lang="en-US" dirty="0" smtClean="0"/>
          </a:p>
          <a:p>
            <a:pPr lvl="1"/>
            <a:r>
              <a:rPr lang="en-US" sz="2400" dirty="0"/>
              <a:t>The </a:t>
            </a:r>
            <a:r>
              <a:rPr lang="en-US" sz="2400" b="1" dirty="0" smtClean="0"/>
              <a:t>emergency control group</a:t>
            </a:r>
            <a:r>
              <a:rPr lang="en-US" sz="2400" dirty="0" smtClean="0"/>
              <a:t> </a:t>
            </a:r>
            <a:r>
              <a:rPr lang="en-US" sz="2400" dirty="0"/>
              <a:t>shall conduct an annual practice exercise for a simulated emergency incident in order to evaluate the municipality’s emergency response plan and its own procedures. </a:t>
            </a:r>
            <a:r>
              <a:rPr lang="en-US" sz="2400" dirty="0" smtClean="0"/>
              <a:t>ON.</a:t>
            </a:r>
            <a:r>
              <a:rPr lang="en-US" sz="2400" dirty="0"/>
              <a:t> Reg. 380/04, s. 12 (6).</a:t>
            </a:r>
          </a:p>
          <a:p>
            <a:pPr marL="457200" lvl="1" indent="0">
              <a:buNone/>
            </a:pPr>
            <a:endParaRPr lang="en-US" dirty="0"/>
          </a:p>
        </p:txBody>
      </p:sp>
      <p:sp>
        <p:nvSpPr>
          <p:cNvPr id="4" name="Footer Placeholder 3"/>
          <p:cNvSpPr>
            <a:spLocks noGrp="1"/>
          </p:cNvSpPr>
          <p:nvPr>
            <p:ph type="ftr" sz="quarter" idx="11"/>
          </p:nvPr>
        </p:nvSpPr>
        <p:spPr/>
        <p:txBody>
          <a:bodyPr/>
          <a:lstStyle/>
          <a:p>
            <a:r>
              <a:rPr lang="en-US" dirty="0" smtClean="0"/>
              <a:t>Name of </a:t>
            </a:r>
            <a:r>
              <a:rPr kumimoji="0" lang="en-US" dirty="0" smtClean="0"/>
              <a:t>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11</a:t>
            </a:fld>
            <a:endParaRPr kumimoji="0" lang="en-US" dirty="0"/>
          </a:p>
        </p:txBody>
      </p:sp>
    </p:spTree>
    <p:extLst>
      <p:ext uri="{BB962C8B-B14F-4D97-AF65-F5344CB8AC3E}">
        <p14:creationId xmlns:p14="http://schemas.microsoft.com/office/powerpoint/2010/main" val="1711457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Scope</a:t>
            </a:r>
            <a:endParaRPr lang="en-US" dirty="0"/>
          </a:p>
        </p:txBody>
      </p:sp>
      <p:sp>
        <p:nvSpPr>
          <p:cNvPr id="3" name="Content Placeholder 2"/>
          <p:cNvSpPr>
            <a:spLocks noGrp="1"/>
          </p:cNvSpPr>
          <p:nvPr>
            <p:ph idx="1"/>
          </p:nvPr>
        </p:nvSpPr>
        <p:spPr/>
        <p:txBody>
          <a:bodyPr>
            <a:normAutofit/>
          </a:bodyPr>
          <a:lstStyle/>
          <a:p>
            <a:r>
              <a:rPr lang="en-US" sz="2800" dirty="0" smtClean="0"/>
              <a:t>This exercise is a tabletop exercise for the members of the (insert name of  Community) Emergency Control Group, led by the Mayor.</a:t>
            </a:r>
          </a:p>
          <a:p>
            <a:pPr marL="118872" indent="0">
              <a:buNone/>
            </a:pPr>
            <a:endParaRPr lang="en-US" sz="2800" dirty="0" smtClean="0"/>
          </a:p>
          <a:p>
            <a:pPr marL="118872" indent="0">
              <a:buNone/>
            </a:pPr>
            <a:endParaRPr lang="en-US" sz="2800" dirty="0"/>
          </a:p>
          <a:p>
            <a:r>
              <a:rPr lang="en-US" sz="2800" dirty="0" smtClean="0"/>
              <a:t>Exercise play is limited to discussions at the strategic level as it relates to a flash flood in the community that significantly impacts critical infrastructure.</a:t>
            </a:r>
            <a:endParaRPr lang="en-US" sz="2800" dirty="0"/>
          </a:p>
        </p:txBody>
      </p:sp>
      <p:sp>
        <p:nvSpPr>
          <p:cNvPr id="4" name="Footer Placeholder 3"/>
          <p:cNvSpPr>
            <a:spLocks noGrp="1"/>
          </p:cNvSpPr>
          <p:nvPr>
            <p:ph type="ftr" sz="quarter" idx="11"/>
          </p:nvPr>
        </p:nvSpPr>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12</a:t>
            </a:fld>
            <a:endParaRPr kumimoji="0" lang="en-US" dirty="0"/>
          </a:p>
        </p:txBody>
      </p:sp>
    </p:spTree>
    <p:extLst>
      <p:ext uri="{BB962C8B-B14F-4D97-AF65-F5344CB8AC3E}">
        <p14:creationId xmlns:p14="http://schemas.microsoft.com/office/powerpoint/2010/main" val="3939641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Statement of Purpose</a:t>
            </a:r>
            <a:endParaRPr lang="en-US" dirty="0"/>
          </a:p>
        </p:txBody>
      </p:sp>
      <p:sp>
        <p:nvSpPr>
          <p:cNvPr id="3" name="Content Placeholder 2"/>
          <p:cNvSpPr>
            <a:spLocks noGrp="1"/>
          </p:cNvSpPr>
          <p:nvPr>
            <p:ph idx="1"/>
          </p:nvPr>
        </p:nvSpPr>
        <p:spPr/>
        <p:txBody>
          <a:bodyPr>
            <a:normAutofit lnSpcReduction="10000"/>
          </a:bodyPr>
          <a:lstStyle/>
          <a:p>
            <a:r>
              <a:rPr lang="en-US" dirty="0" smtClean="0"/>
              <a:t>The purpose of today’s tabletop exercise is to:</a:t>
            </a:r>
          </a:p>
          <a:p>
            <a:pPr marL="118872" indent="0">
              <a:buNone/>
            </a:pPr>
            <a:endParaRPr lang="en-US" dirty="0" smtClean="0"/>
          </a:p>
          <a:p>
            <a:pPr lvl="1"/>
            <a:r>
              <a:rPr lang="en-US" dirty="0" smtClean="0"/>
              <a:t>Understand the implications to the Community’s critical infrastructure from a changing climate with the increases in the frequency and severity of weather;</a:t>
            </a:r>
          </a:p>
          <a:p>
            <a:pPr lvl="1"/>
            <a:r>
              <a:rPr lang="en-US" dirty="0" smtClean="0"/>
              <a:t>Determine such vulnerabilities, risks, and impacts; </a:t>
            </a:r>
          </a:p>
          <a:p>
            <a:pPr lvl="1"/>
            <a:r>
              <a:rPr lang="en-US" dirty="0" smtClean="0"/>
              <a:t>Devise and implement adaptive strategies; and </a:t>
            </a:r>
          </a:p>
          <a:p>
            <a:pPr lvl="1"/>
            <a:r>
              <a:rPr lang="en-US" dirty="0" smtClean="0"/>
              <a:t> Improve the Community’s emergency plans and procedures</a:t>
            </a:r>
          </a:p>
        </p:txBody>
      </p:sp>
      <p:sp>
        <p:nvSpPr>
          <p:cNvPr id="4" name="Footer Placeholder 3"/>
          <p:cNvSpPr>
            <a:spLocks noGrp="1"/>
          </p:cNvSpPr>
          <p:nvPr>
            <p:ph type="ftr" sz="quarter" idx="11"/>
          </p:nvPr>
        </p:nvSpPr>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13</a:t>
            </a:fld>
            <a:endParaRPr kumimoji="0" lang="en-US" dirty="0"/>
          </a:p>
        </p:txBody>
      </p:sp>
    </p:spTree>
    <p:extLst>
      <p:ext uri="{BB962C8B-B14F-4D97-AF65-F5344CB8AC3E}">
        <p14:creationId xmlns:p14="http://schemas.microsoft.com/office/powerpoint/2010/main" val="3677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Objectives</a:t>
            </a:r>
            <a:endParaRPr lang="en-US" dirty="0"/>
          </a:p>
        </p:txBody>
      </p:sp>
      <p:sp>
        <p:nvSpPr>
          <p:cNvPr id="3" name="Content Placeholder 2"/>
          <p:cNvSpPr>
            <a:spLocks noGrp="1"/>
          </p:cNvSpPr>
          <p:nvPr>
            <p:ph idx="1"/>
          </p:nvPr>
        </p:nvSpPr>
        <p:spPr/>
        <p:txBody>
          <a:bodyPr>
            <a:normAutofit fontScale="85000" lnSpcReduction="10000"/>
          </a:bodyPr>
          <a:lstStyle/>
          <a:p>
            <a:pPr marL="118872" indent="0">
              <a:buNone/>
            </a:pPr>
            <a:endParaRPr lang="en-US" sz="2800" dirty="0" smtClean="0"/>
          </a:p>
          <a:p>
            <a:r>
              <a:rPr lang="en-US" sz="2800" dirty="0" smtClean="0"/>
              <a:t>Understand the link between climate change and the increasing frequency and strength of extreme weather</a:t>
            </a:r>
          </a:p>
          <a:p>
            <a:pPr lvl="1"/>
            <a:r>
              <a:rPr lang="en-US" sz="2400" i="1" dirty="0"/>
              <a:t>Core capability</a:t>
            </a:r>
            <a:r>
              <a:rPr lang="en-US" sz="2400" dirty="0"/>
              <a:t>: </a:t>
            </a:r>
            <a:r>
              <a:rPr lang="en-US" sz="2400" dirty="0" smtClean="0"/>
              <a:t>Planning</a:t>
            </a:r>
          </a:p>
          <a:p>
            <a:pPr marL="457200" lvl="1" indent="0">
              <a:buNone/>
            </a:pPr>
            <a:endParaRPr lang="en-US" sz="2400" dirty="0" smtClean="0"/>
          </a:p>
          <a:p>
            <a:r>
              <a:rPr lang="en-US" sz="2800" dirty="0" smtClean="0"/>
              <a:t>Validate the Community’s Hazard Identification and Risk Assessment (HIRA), and confirm that extreme weather hazards have been sufficiently considered in the HIRA</a:t>
            </a:r>
          </a:p>
          <a:p>
            <a:pPr lvl="1"/>
            <a:r>
              <a:rPr lang="en-US" sz="2400" i="1" dirty="0" smtClean="0"/>
              <a:t>Core capability</a:t>
            </a:r>
            <a:r>
              <a:rPr lang="en-US" sz="2400" dirty="0" smtClean="0"/>
              <a:t>: Planning</a:t>
            </a:r>
            <a:endParaRPr lang="en-US" sz="2800" dirty="0" smtClean="0"/>
          </a:p>
          <a:p>
            <a:pPr marL="118872" indent="0">
              <a:buNone/>
            </a:pPr>
            <a:endParaRPr lang="en-US" sz="2800" dirty="0" smtClean="0"/>
          </a:p>
          <a:p>
            <a:r>
              <a:rPr lang="en-US" sz="2800" dirty="0"/>
              <a:t>T</a:t>
            </a:r>
            <a:r>
              <a:rPr lang="en-US" sz="2800" dirty="0" smtClean="0"/>
              <a:t>est the Emergency Plan and extreme weather hazard-specific annexes to validate emergency procedures </a:t>
            </a:r>
          </a:p>
          <a:p>
            <a:pPr lvl="1"/>
            <a:r>
              <a:rPr lang="en-US" sz="2400" i="1" dirty="0" smtClean="0"/>
              <a:t>Core capability</a:t>
            </a:r>
            <a:r>
              <a:rPr lang="en-US" sz="2400" dirty="0" smtClean="0"/>
              <a:t>: Planning</a:t>
            </a:r>
          </a:p>
          <a:p>
            <a:pPr marL="457200" lvl="1" indent="0">
              <a:buNone/>
            </a:pPr>
            <a:endParaRPr lang="en-US" sz="2400" dirty="0" smtClean="0"/>
          </a:p>
          <a:p>
            <a:pPr marL="457200" lvl="1" indent="0">
              <a:buNone/>
            </a:pPr>
            <a:endParaRPr lang="en-US" sz="2400" dirty="0" smtClean="0"/>
          </a:p>
          <a:p>
            <a:pPr marL="457200" lvl="1" indent="0">
              <a:buNone/>
            </a:pPr>
            <a:endParaRPr lang="en-US" sz="2400" dirty="0" smtClean="0"/>
          </a:p>
          <a:p>
            <a:pPr lvl="1"/>
            <a:endParaRPr lang="en-US" sz="2400" dirty="0"/>
          </a:p>
          <a:p>
            <a:pPr marL="457200" lvl="1" indent="0">
              <a:buNone/>
            </a:pPr>
            <a:endParaRPr lang="en-US" sz="2400" dirty="0"/>
          </a:p>
        </p:txBody>
      </p:sp>
      <p:sp>
        <p:nvSpPr>
          <p:cNvPr id="4" name="Footer Placeholder 3"/>
          <p:cNvSpPr>
            <a:spLocks noGrp="1"/>
          </p:cNvSpPr>
          <p:nvPr>
            <p:ph type="ftr" sz="quarter" idx="11"/>
          </p:nvPr>
        </p:nvSpPr>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14</a:t>
            </a:fld>
            <a:endParaRPr kumimoji="0" lang="en-US" dirty="0"/>
          </a:p>
        </p:txBody>
      </p:sp>
    </p:spTree>
    <p:extLst>
      <p:ext uri="{BB962C8B-B14F-4D97-AF65-F5344CB8AC3E}">
        <p14:creationId xmlns:p14="http://schemas.microsoft.com/office/powerpoint/2010/main" val="411249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Objectives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a:t>Educate members of the Community Control Group and emergency responders of their role in emergencies, and </a:t>
            </a:r>
            <a:r>
              <a:rPr lang="en-US" sz="2800" dirty="0" smtClean="0"/>
              <a:t>enhance </a:t>
            </a:r>
            <a:r>
              <a:rPr lang="en-US" sz="2800" dirty="0"/>
              <a:t>inter-organizational coordination</a:t>
            </a:r>
          </a:p>
          <a:p>
            <a:pPr lvl="1"/>
            <a:r>
              <a:rPr lang="en-US" sz="2400" i="1" dirty="0"/>
              <a:t>Core capability</a:t>
            </a:r>
            <a:r>
              <a:rPr lang="en-US" sz="2400" dirty="0"/>
              <a:t>: Operational coordination</a:t>
            </a:r>
          </a:p>
          <a:p>
            <a:pPr marL="118872" indent="0">
              <a:buNone/>
            </a:pPr>
            <a:endParaRPr lang="en-US" sz="2800" dirty="0" smtClean="0"/>
          </a:p>
          <a:p>
            <a:r>
              <a:rPr lang="en-US" sz="2800" dirty="0" smtClean="0"/>
              <a:t>Evaluate the municipality’s ability to notify Town residents and businesses within ___ minutes of a flood warning issued by _____ Conservation Authority/ Ministry of Natural Resources</a:t>
            </a:r>
            <a:r>
              <a:rPr lang="en-US" sz="2800" dirty="0"/>
              <a:t> </a:t>
            </a:r>
            <a:r>
              <a:rPr lang="en-US" sz="2800" dirty="0" smtClean="0"/>
              <a:t>and Forestry</a:t>
            </a:r>
          </a:p>
          <a:p>
            <a:pPr lvl="1"/>
            <a:r>
              <a:rPr lang="en-US" sz="2400" i="1" dirty="0" smtClean="0"/>
              <a:t>Core capability</a:t>
            </a:r>
            <a:r>
              <a:rPr lang="en-US" sz="2400" dirty="0" smtClean="0"/>
              <a:t>: Public Information &amp; Warning</a:t>
            </a:r>
          </a:p>
          <a:p>
            <a:pPr marL="118872" indent="0">
              <a:buNone/>
            </a:pPr>
            <a:endParaRPr lang="en-US" sz="2800" dirty="0" smtClean="0"/>
          </a:p>
          <a:p>
            <a:r>
              <a:rPr lang="en-US" sz="2800" dirty="0" smtClean="0"/>
              <a:t>Evaluate the Emergency Personnel Call-In Policy for activating essential staff </a:t>
            </a:r>
          </a:p>
          <a:p>
            <a:pPr lvl="1"/>
            <a:r>
              <a:rPr lang="en-US" sz="2400" i="1" dirty="0" smtClean="0"/>
              <a:t>Core capability</a:t>
            </a:r>
            <a:r>
              <a:rPr lang="en-US" sz="2400" dirty="0" smtClean="0"/>
              <a:t>: Planning</a:t>
            </a:r>
          </a:p>
          <a:p>
            <a:pPr marL="118872" indent="0">
              <a:buNone/>
            </a:pPr>
            <a:endParaRPr lang="en-US" sz="2800" dirty="0" smtClean="0"/>
          </a:p>
        </p:txBody>
      </p:sp>
      <p:sp>
        <p:nvSpPr>
          <p:cNvPr id="4" name="Footer Placeholder 3"/>
          <p:cNvSpPr>
            <a:spLocks noGrp="1"/>
          </p:cNvSpPr>
          <p:nvPr>
            <p:ph type="ftr" sz="quarter" idx="11"/>
          </p:nvPr>
        </p:nvSpPr>
        <p:spPr/>
        <p:txBody>
          <a:bodyPr/>
          <a:lstStyle/>
          <a:p>
            <a:r>
              <a:rPr lang="en-US" dirty="0" smtClean="0"/>
              <a:t>Name of 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15</a:t>
            </a:fld>
            <a:endParaRPr kumimoji="0" lang="en-US" dirty="0"/>
          </a:p>
        </p:txBody>
      </p:sp>
    </p:spTree>
    <p:extLst>
      <p:ext uri="{BB962C8B-B14F-4D97-AF65-F5344CB8AC3E}">
        <p14:creationId xmlns:p14="http://schemas.microsoft.com/office/powerpoint/2010/main" val="4154068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Objectives</a:t>
            </a:r>
            <a:endParaRPr lang="en-US" dirty="0"/>
          </a:p>
        </p:txBody>
      </p:sp>
      <p:sp>
        <p:nvSpPr>
          <p:cNvPr id="3" name="Content Placeholder 2"/>
          <p:cNvSpPr>
            <a:spLocks noGrp="1"/>
          </p:cNvSpPr>
          <p:nvPr>
            <p:ph idx="1"/>
          </p:nvPr>
        </p:nvSpPr>
        <p:spPr/>
        <p:txBody>
          <a:bodyPr>
            <a:normAutofit/>
          </a:bodyPr>
          <a:lstStyle/>
          <a:p>
            <a:pPr marL="118872" indent="0">
              <a:buNone/>
            </a:pPr>
            <a:endParaRPr lang="en-US" sz="2800" dirty="0" smtClean="0"/>
          </a:p>
          <a:p>
            <a:r>
              <a:rPr lang="en-US" sz="2800" dirty="0" smtClean="0"/>
              <a:t>Practice emergency management and crisis response skills   </a:t>
            </a:r>
          </a:p>
          <a:p>
            <a:pPr lvl="1"/>
            <a:r>
              <a:rPr lang="en-US" sz="2400" i="1" dirty="0" smtClean="0"/>
              <a:t>Core capability</a:t>
            </a:r>
            <a:r>
              <a:rPr lang="en-US" sz="2400" dirty="0" smtClean="0"/>
              <a:t>: Planning</a:t>
            </a:r>
          </a:p>
          <a:p>
            <a:pPr marL="457200" lvl="1" indent="0">
              <a:buNone/>
            </a:pPr>
            <a:endParaRPr lang="en-US" sz="2400" dirty="0"/>
          </a:p>
          <a:p>
            <a:r>
              <a:rPr lang="en-US" sz="2800" dirty="0"/>
              <a:t>Timely emergency declaration, request for outside and/or provincial resources, and preparation of </a:t>
            </a:r>
            <a:r>
              <a:rPr lang="en-US" sz="2800" dirty="0" smtClean="0"/>
              <a:t>an Incident Briefing Report</a:t>
            </a:r>
            <a:endParaRPr lang="en-US" sz="2800" dirty="0"/>
          </a:p>
          <a:p>
            <a:pPr lvl="1"/>
            <a:r>
              <a:rPr lang="en-US" sz="2400" i="1" dirty="0"/>
              <a:t>Core capability</a:t>
            </a:r>
            <a:r>
              <a:rPr lang="en-US" sz="2400" dirty="0"/>
              <a:t>: Situational Assessment</a:t>
            </a:r>
          </a:p>
          <a:p>
            <a:pPr marL="457200" lvl="1" indent="0">
              <a:buNone/>
            </a:pPr>
            <a:endParaRPr lang="en-US" sz="2400" dirty="0"/>
          </a:p>
        </p:txBody>
      </p:sp>
      <p:sp>
        <p:nvSpPr>
          <p:cNvPr id="4" name="Footer Placeholder 3"/>
          <p:cNvSpPr>
            <a:spLocks noGrp="1"/>
          </p:cNvSpPr>
          <p:nvPr>
            <p:ph type="ftr" sz="quarter" idx="11"/>
          </p:nvPr>
        </p:nvSpPr>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16</a:t>
            </a:fld>
            <a:endParaRPr kumimoji="0" lang="en-US" dirty="0"/>
          </a:p>
        </p:txBody>
      </p:sp>
    </p:spTree>
    <p:extLst>
      <p:ext uri="{BB962C8B-B14F-4D97-AF65-F5344CB8AC3E}">
        <p14:creationId xmlns:p14="http://schemas.microsoft.com/office/powerpoint/2010/main" val="3906521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Guidelines</a:t>
            </a:r>
            <a:endParaRPr lang="en-US" dirty="0"/>
          </a:p>
        </p:txBody>
      </p:sp>
      <p:sp>
        <p:nvSpPr>
          <p:cNvPr id="12" name="Vertical Text Placeholder 11"/>
          <p:cNvSpPr>
            <a:spLocks noGrp="1"/>
          </p:cNvSpPr>
          <p:nvPr>
            <p:ph idx="1"/>
          </p:nvPr>
        </p:nvSpPr>
        <p:spPr/>
        <p:txBody>
          <a:bodyPr>
            <a:normAutofit/>
          </a:bodyPr>
          <a:lstStyle/>
          <a:p>
            <a:r>
              <a:rPr lang="en-US" sz="2200" dirty="0" smtClean="0"/>
              <a:t>Open, low stress, no-fault environment</a:t>
            </a:r>
          </a:p>
          <a:p>
            <a:r>
              <a:rPr lang="en-US" sz="2200" dirty="0" smtClean="0"/>
              <a:t>Varying viewpoints and approaches are encouraged</a:t>
            </a:r>
          </a:p>
          <a:p>
            <a:r>
              <a:rPr lang="en-US" sz="2200" dirty="0" smtClean="0"/>
              <a:t>Base responses on current plans and capabilities</a:t>
            </a:r>
          </a:p>
          <a:p>
            <a:r>
              <a:rPr lang="en-US" sz="2200" dirty="0" smtClean="0"/>
              <a:t>Provide suggestion and recommended actions</a:t>
            </a:r>
          </a:p>
          <a:p>
            <a:endParaRPr lang="en-US" sz="2200" dirty="0"/>
          </a:p>
        </p:txBody>
      </p:sp>
      <p:sp>
        <p:nvSpPr>
          <p:cNvPr id="4" name="Footer Placeholder 3"/>
          <p:cNvSpPr>
            <a:spLocks noGrp="1"/>
          </p:cNvSpPr>
          <p:nvPr>
            <p:ph type="ftr" sz="quarter" idx="11"/>
          </p:nvPr>
        </p:nvSpPr>
        <p:spPr/>
        <p:txBody>
          <a:bodyPr/>
          <a:lstStyle/>
          <a:p>
            <a:r>
              <a:rPr kumimoji="0" lang="en-US" dirty="0" smtClean="0"/>
              <a:t>Name of 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17</a:t>
            </a:fld>
            <a:endParaRPr kumimoji="0" lang="en-US" dirty="0"/>
          </a:p>
        </p:txBody>
      </p:sp>
      <p:pic>
        <p:nvPicPr>
          <p:cNvPr id="13" name="Picture 12" descr="HSEEP_graphic.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088519" y="3299593"/>
            <a:ext cx="3517525" cy="3325865"/>
          </a:xfrm>
          <a:prstGeom prst="rect">
            <a:avLst/>
          </a:prstGeom>
        </p:spPr>
      </p:pic>
    </p:spTree>
    <p:extLst>
      <p:ext uri="{BB962C8B-B14F-4D97-AF65-F5344CB8AC3E}">
        <p14:creationId xmlns:p14="http://schemas.microsoft.com/office/powerpoint/2010/main" val="746349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4000" dirty="0" smtClean="0"/>
              <a:t>Assumptions and Artificialities </a:t>
            </a:r>
            <a:endParaRPr lang="en-US" sz="4000" dirty="0"/>
          </a:p>
        </p:txBody>
      </p:sp>
      <p:sp>
        <p:nvSpPr>
          <p:cNvPr id="12" name="Content Placeholder 11"/>
          <p:cNvSpPr>
            <a:spLocks noGrp="1"/>
          </p:cNvSpPr>
          <p:nvPr>
            <p:ph idx="1"/>
          </p:nvPr>
        </p:nvSpPr>
        <p:spPr/>
        <p:txBody>
          <a:bodyPr/>
          <a:lstStyle/>
          <a:p>
            <a:r>
              <a:rPr lang="en-US" dirty="0" smtClean="0"/>
              <a:t>Capabilities, plans, systems, and processes will be evaluated</a:t>
            </a:r>
          </a:p>
          <a:p>
            <a:pPr marL="118872" indent="0">
              <a:buNone/>
            </a:pPr>
            <a:endParaRPr lang="en-US" dirty="0" smtClean="0"/>
          </a:p>
          <a:p>
            <a:r>
              <a:rPr lang="en-US" dirty="0" smtClean="0"/>
              <a:t>Exercise scenario is plausible</a:t>
            </a:r>
          </a:p>
          <a:p>
            <a:pPr marL="118872" indent="0">
              <a:buNone/>
            </a:pPr>
            <a:endParaRPr lang="en-US" dirty="0" smtClean="0"/>
          </a:p>
          <a:p>
            <a:r>
              <a:rPr lang="en-US" dirty="0" smtClean="0"/>
              <a:t>Exercise is conducted in compressed time</a:t>
            </a:r>
          </a:p>
          <a:p>
            <a:pPr marL="118872" indent="0">
              <a:buNone/>
            </a:pPr>
            <a:endParaRPr lang="en-US" dirty="0" smtClean="0"/>
          </a:p>
          <a:p>
            <a:r>
              <a:rPr lang="en-US" dirty="0" smtClean="0"/>
              <a:t>All players receive information at the same time</a:t>
            </a:r>
          </a:p>
        </p:txBody>
      </p:sp>
      <p:sp>
        <p:nvSpPr>
          <p:cNvPr id="4" name="Footer Placeholder 3"/>
          <p:cNvSpPr>
            <a:spLocks noGrp="1"/>
          </p:cNvSpPr>
          <p:nvPr>
            <p:ph type="ftr" sz="quarter" idx="11"/>
          </p:nvPr>
        </p:nvSpPr>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18</a:t>
            </a:fld>
            <a:endParaRPr kumimoji="0" lang="en-US" dirty="0"/>
          </a:p>
        </p:txBody>
      </p:sp>
    </p:spTree>
    <p:extLst>
      <p:ext uri="{BB962C8B-B14F-4D97-AF65-F5344CB8AC3E}">
        <p14:creationId xmlns:p14="http://schemas.microsoft.com/office/powerpoint/2010/main" val="418013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Structure</a:t>
            </a:r>
            <a:endParaRPr lang="en-US" dirty="0"/>
          </a:p>
        </p:txBody>
      </p:sp>
      <p:sp>
        <p:nvSpPr>
          <p:cNvPr id="3" name="Content Placeholder 2"/>
          <p:cNvSpPr>
            <a:spLocks noGrp="1"/>
          </p:cNvSpPr>
          <p:nvPr>
            <p:ph sz="half" idx="1"/>
          </p:nvPr>
        </p:nvSpPr>
        <p:spPr>
          <a:xfrm>
            <a:off x="502919" y="1773936"/>
            <a:ext cx="4038600" cy="4623816"/>
          </a:xfrm>
        </p:spPr>
        <p:txBody>
          <a:bodyPr>
            <a:normAutofit/>
          </a:bodyPr>
          <a:lstStyle/>
          <a:p>
            <a:r>
              <a:rPr lang="en-US" dirty="0" smtClean="0"/>
              <a:t>3 Modules</a:t>
            </a:r>
          </a:p>
          <a:p>
            <a:pPr lvl="1"/>
            <a:r>
              <a:rPr lang="en-US" sz="2400" dirty="0" smtClean="0"/>
              <a:t>Narrative of scenario and key events</a:t>
            </a:r>
          </a:p>
          <a:p>
            <a:pPr marL="457200" lvl="1" indent="0">
              <a:buNone/>
            </a:pPr>
            <a:endParaRPr lang="en-US" sz="2400" dirty="0" smtClean="0"/>
          </a:p>
          <a:p>
            <a:pPr lvl="1"/>
            <a:r>
              <a:rPr lang="en-US" sz="2400" dirty="0" smtClean="0"/>
              <a:t>Moderated plenary discussion following group(s) discussion</a:t>
            </a:r>
          </a:p>
          <a:p>
            <a:pPr marL="457200" lvl="1" indent="0">
              <a:buNone/>
            </a:pPr>
            <a:endParaRPr lang="en-US" sz="2400" dirty="0" smtClean="0"/>
          </a:p>
          <a:p>
            <a:pPr lvl="1"/>
            <a:r>
              <a:rPr lang="en-US" sz="2400" dirty="0" smtClean="0"/>
              <a:t>Synopsis of key actions and responses</a:t>
            </a:r>
          </a:p>
          <a:p>
            <a:pPr marL="768096" lvl="2" indent="0">
              <a:buNone/>
            </a:pPr>
            <a:endParaRPr lang="en-US" dirty="0"/>
          </a:p>
          <a:p>
            <a:pPr marL="768096" lvl="2" indent="0">
              <a:buNone/>
            </a:pPr>
            <a:endParaRPr lang="en-US" dirty="0"/>
          </a:p>
        </p:txBody>
      </p:sp>
      <p:sp>
        <p:nvSpPr>
          <p:cNvPr id="6" name="Content Placeholder 5"/>
          <p:cNvSpPr>
            <a:spLocks noGrp="1"/>
          </p:cNvSpPr>
          <p:nvPr>
            <p:ph sz="half" idx="2"/>
          </p:nvPr>
        </p:nvSpPr>
        <p:spPr/>
        <p:txBody>
          <a:bodyPr>
            <a:normAutofit/>
          </a:bodyPr>
          <a:lstStyle/>
          <a:p>
            <a:endParaRPr lang="en-US" dirty="0" smtClean="0"/>
          </a:p>
          <a:p>
            <a:r>
              <a:rPr lang="en-US" dirty="0" smtClean="0"/>
              <a:t>Module 1: Pre-event Warning Phase</a:t>
            </a:r>
          </a:p>
          <a:p>
            <a:pPr marL="118872" indent="0">
              <a:buNone/>
            </a:pPr>
            <a:endParaRPr lang="en-US" dirty="0" smtClean="0"/>
          </a:p>
          <a:p>
            <a:r>
              <a:rPr lang="en-US" dirty="0" smtClean="0"/>
              <a:t>Module 2: Response to Emergency Incident</a:t>
            </a:r>
          </a:p>
          <a:p>
            <a:pPr marL="118872" indent="0">
              <a:buNone/>
            </a:pPr>
            <a:endParaRPr lang="en-US" dirty="0" smtClean="0"/>
          </a:p>
          <a:p>
            <a:r>
              <a:rPr lang="en-US" dirty="0" smtClean="0"/>
              <a:t>Module 3: Post-event Recovery</a:t>
            </a:r>
            <a:endParaRPr lang="en-US" dirty="0"/>
          </a:p>
        </p:txBody>
      </p:sp>
      <p:sp>
        <p:nvSpPr>
          <p:cNvPr id="4" name="Footer Placeholder 3"/>
          <p:cNvSpPr>
            <a:spLocks noGrp="1"/>
          </p:cNvSpPr>
          <p:nvPr>
            <p:ph type="ftr" sz="quarter" idx="11"/>
          </p:nvPr>
        </p:nvSpPr>
        <p:spPr>
          <a:xfrm>
            <a:off x="2654108" y="6476999"/>
            <a:ext cx="5507719" cy="274320"/>
          </a:xfrm>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19</a:t>
            </a:fld>
            <a:endParaRPr kumimoji="0" lang="en-US" dirty="0"/>
          </a:p>
        </p:txBody>
      </p:sp>
      <p:sp>
        <p:nvSpPr>
          <p:cNvPr id="7" name="Right Brace 6"/>
          <p:cNvSpPr/>
          <p:nvPr/>
        </p:nvSpPr>
        <p:spPr>
          <a:xfrm>
            <a:off x="4389119" y="1885562"/>
            <a:ext cx="304800" cy="4270225"/>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Tree>
    <p:extLst>
      <p:ext uri="{BB962C8B-B14F-4D97-AF65-F5344CB8AC3E}">
        <p14:creationId xmlns:p14="http://schemas.microsoft.com/office/powerpoint/2010/main" val="3792353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Narrative</a:t>
            </a:r>
            <a:endParaRPr lang="en-US" dirty="0"/>
          </a:p>
        </p:txBody>
      </p:sp>
      <p:sp>
        <p:nvSpPr>
          <p:cNvPr id="7" name="Content Placeholder 6"/>
          <p:cNvSpPr>
            <a:spLocks noGrp="1"/>
          </p:cNvSpPr>
          <p:nvPr>
            <p:ph idx="1"/>
          </p:nvPr>
        </p:nvSpPr>
        <p:spPr/>
        <p:txBody>
          <a:bodyPr>
            <a:normAutofit/>
          </a:bodyPr>
          <a:lstStyle/>
          <a:p>
            <a:pPr marL="118872" indent="0">
              <a:buNone/>
            </a:pPr>
            <a:r>
              <a:rPr lang="en-US" sz="2800" dirty="0" smtClean="0"/>
              <a:t>The weather for the past two weeks can be summarized as hot steamy nights, sticky days and torrential downpours.  The night-time low temperature was hottest on record, with lots of wind and concentrated bursts of heavy rain amid drought.</a:t>
            </a:r>
            <a:r>
              <a:rPr lang="en-US" sz="2800" dirty="0"/>
              <a:t> </a:t>
            </a:r>
            <a:r>
              <a:rPr lang="en-US" sz="2800" dirty="0" smtClean="0"/>
              <a:t> This has resulted in saturated soil and creeks and streams that have little capacity to drain the storm flow without flooding.  Local flood watch messages have been issued stating that there is a potential for flooding in the community.</a:t>
            </a:r>
            <a:endParaRPr lang="en-US" sz="2800" dirty="0"/>
          </a:p>
          <a:p>
            <a:pPr marL="118872" indent="0">
              <a:buNone/>
            </a:pPr>
            <a:endParaRPr lang="en-US" dirty="0"/>
          </a:p>
        </p:txBody>
      </p:sp>
      <p:sp>
        <p:nvSpPr>
          <p:cNvPr id="5" name="Footer Placeholder 4"/>
          <p:cNvSpPr>
            <a:spLocks noGrp="1"/>
          </p:cNvSpPr>
          <p:nvPr>
            <p:ph type="ftr" sz="quarter" idx="11"/>
          </p:nvPr>
        </p:nvSpPr>
        <p:spPr/>
        <p:txBody>
          <a:bodyPr/>
          <a:lstStyle/>
          <a:p>
            <a:r>
              <a:rPr kumimoji="0" lang="en-US" dirty="0" smtClean="0"/>
              <a:t>Name of Exercise and Date </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20</a:t>
            </a:fld>
            <a:endParaRPr kumimoji="0" lang="en-US" dirty="0"/>
          </a:p>
        </p:txBody>
      </p:sp>
    </p:spTree>
    <p:extLst>
      <p:ext uri="{BB962C8B-B14F-4D97-AF65-F5344CB8AC3E}">
        <p14:creationId xmlns:p14="http://schemas.microsoft.com/office/powerpoint/2010/main" val="1504057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Tabletop Exercise </a:t>
            </a:r>
            <a:r>
              <a:rPr lang="en-US" u="sng" dirty="0" smtClean="0"/>
              <a:t>Flash Flood</a:t>
            </a:r>
            <a:br>
              <a:rPr lang="en-US" u="sng" dirty="0" smtClean="0"/>
            </a:br>
            <a:endParaRPr lang="en-US" sz="1800" u="sng" dirty="0"/>
          </a:p>
        </p:txBody>
      </p:sp>
      <p:sp>
        <p:nvSpPr>
          <p:cNvPr id="3" name="Subtitle 2"/>
          <p:cNvSpPr>
            <a:spLocks noGrp="1"/>
          </p:cNvSpPr>
          <p:nvPr>
            <p:ph type="subTitle" idx="1"/>
          </p:nvPr>
        </p:nvSpPr>
        <p:spPr/>
        <p:txBody>
          <a:bodyPr/>
          <a:lstStyle/>
          <a:p>
            <a:r>
              <a:rPr lang="en-US" dirty="0" smtClean="0"/>
              <a:t>Insert the Name of your Community</a:t>
            </a:r>
          </a:p>
          <a:p>
            <a:r>
              <a:rPr lang="en-US" dirty="0" smtClean="0"/>
              <a:t>Insert your Community Logo</a:t>
            </a:r>
          </a:p>
          <a:p>
            <a:r>
              <a:rPr lang="en-US" dirty="0" smtClean="0"/>
              <a:t>Insert the Date of the Exercise</a:t>
            </a:r>
          </a:p>
          <a:p>
            <a:endParaRPr lang="en-US" dirty="0"/>
          </a:p>
        </p:txBody>
      </p:sp>
      <p:sp>
        <p:nvSpPr>
          <p:cNvPr id="4" name="TextBox 3"/>
          <p:cNvSpPr txBox="1"/>
          <p:nvPr/>
        </p:nvSpPr>
        <p:spPr>
          <a:xfrm>
            <a:off x="2077142" y="5477791"/>
            <a:ext cx="5149479" cy="923330"/>
          </a:xfrm>
          <a:prstGeom prst="rect">
            <a:avLst/>
          </a:prstGeom>
          <a:noFill/>
        </p:spPr>
        <p:txBody>
          <a:bodyPr wrap="none" rtlCol="0">
            <a:spAutoFit/>
          </a:bodyPr>
          <a:lstStyle/>
          <a:p>
            <a:endParaRPr lang="en-US" dirty="0" smtClean="0"/>
          </a:p>
          <a:p>
            <a:r>
              <a:rPr lang="en-US" dirty="0" smtClean="0"/>
              <a:t>Hosted By:  Municipality of _____________________</a:t>
            </a:r>
          </a:p>
          <a:p>
            <a:endParaRPr lang="en-US" dirty="0"/>
          </a:p>
        </p:txBody>
      </p:sp>
      <p:pic>
        <p:nvPicPr>
          <p:cNvPr id="5" name="Picture 4"/>
          <p:cNvPicPr>
            <a:picLocks noChangeAspect="1"/>
          </p:cNvPicPr>
          <p:nvPr/>
        </p:nvPicPr>
        <p:blipFill>
          <a:blip r:embed="rId3"/>
          <a:stretch>
            <a:fillRect/>
          </a:stretch>
        </p:blipFill>
        <p:spPr>
          <a:xfrm>
            <a:off x="4857409" y="692150"/>
            <a:ext cx="3467100" cy="2273300"/>
          </a:xfrm>
          <a:prstGeom prst="rect">
            <a:avLst/>
          </a:prstGeom>
        </p:spPr>
      </p:pic>
    </p:spTree>
    <p:extLst>
      <p:ext uri="{BB962C8B-B14F-4D97-AF65-F5344CB8AC3E}">
        <p14:creationId xmlns:p14="http://schemas.microsoft.com/office/powerpoint/2010/main" val="3028929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Hottest Year Ever Recorded</a:t>
            </a:r>
            <a:endParaRPr lang="en-US" dirty="0"/>
          </a:p>
        </p:txBody>
      </p:sp>
      <p:sp>
        <p:nvSpPr>
          <p:cNvPr id="5" name="Footer Placeholder 4"/>
          <p:cNvSpPr>
            <a:spLocks noGrp="1"/>
          </p:cNvSpPr>
          <p:nvPr>
            <p:ph type="ftr" sz="quarter" idx="11"/>
          </p:nvPr>
        </p:nvSpPr>
        <p:spPr/>
        <p:txBody>
          <a:bodyPr/>
          <a:lstStyle/>
          <a:p>
            <a:pPr algn="ctr"/>
            <a:r>
              <a:rPr lang="en-US" dirty="0" smtClean="0"/>
              <a:t>Name of </a:t>
            </a:r>
            <a:r>
              <a:rPr kumimoji="0" lang="en-US" dirty="0" smtClean="0"/>
              <a:t>Exercise and Date  </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21</a:t>
            </a:fld>
            <a:endParaRPr kumimoji="0" lang="en-US" dirty="0"/>
          </a:p>
        </p:txBody>
      </p:sp>
      <p:pic>
        <p:nvPicPr>
          <p:cNvPr id="11" name="Picture 10"/>
          <p:cNvPicPr>
            <a:picLocks noChangeAspect="1"/>
          </p:cNvPicPr>
          <p:nvPr/>
        </p:nvPicPr>
        <p:blipFill>
          <a:blip r:embed="rId2"/>
          <a:stretch>
            <a:fillRect/>
          </a:stretch>
        </p:blipFill>
        <p:spPr>
          <a:xfrm>
            <a:off x="369619" y="3714146"/>
            <a:ext cx="3962400" cy="2057400"/>
          </a:xfrm>
          <a:prstGeom prst="rect">
            <a:avLst/>
          </a:prstGeom>
        </p:spPr>
      </p:pic>
      <p:pic>
        <p:nvPicPr>
          <p:cNvPr id="13" name="Picture 12"/>
          <p:cNvPicPr>
            <a:picLocks noChangeAspect="1"/>
          </p:cNvPicPr>
          <p:nvPr/>
        </p:nvPicPr>
        <p:blipFill>
          <a:blip r:embed="rId3"/>
          <a:stretch>
            <a:fillRect/>
          </a:stretch>
        </p:blipFill>
        <p:spPr>
          <a:xfrm>
            <a:off x="4788093" y="2218996"/>
            <a:ext cx="3732154" cy="2795513"/>
          </a:xfrm>
          <a:prstGeom prst="rect">
            <a:avLst/>
          </a:prstGeom>
        </p:spPr>
      </p:pic>
      <p:sp>
        <p:nvSpPr>
          <p:cNvPr id="14" name="Rectangle 13"/>
          <p:cNvSpPr/>
          <p:nvPr/>
        </p:nvSpPr>
        <p:spPr>
          <a:xfrm>
            <a:off x="985285" y="1398240"/>
            <a:ext cx="2682167" cy="2000548"/>
          </a:xfrm>
          <a:prstGeom prst="rect">
            <a:avLst/>
          </a:prstGeom>
        </p:spPr>
        <p:txBody>
          <a:bodyPr wrap="square">
            <a:spAutoFit/>
          </a:bodyPr>
          <a:lstStyle/>
          <a:p>
            <a:pPr lvl="0"/>
            <a:endParaRPr lang="en-US" sz="2800" dirty="0" smtClean="0">
              <a:solidFill>
                <a:prstClr val="black"/>
              </a:solidFill>
            </a:endParaRPr>
          </a:p>
          <a:p>
            <a:pPr lvl="0"/>
            <a:r>
              <a:rPr lang="en-US" sz="2400" dirty="0" smtClean="0">
                <a:solidFill>
                  <a:prstClr val="black"/>
                </a:solidFill>
              </a:rPr>
              <a:t>Prolonged </a:t>
            </a:r>
            <a:r>
              <a:rPr lang="en-US" sz="2400" dirty="0">
                <a:solidFill>
                  <a:prstClr val="black"/>
                </a:solidFill>
              </a:rPr>
              <a:t>periods of </a:t>
            </a:r>
            <a:r>
              <a:rPr lang="en-US" sz="2400" dirty="0" smtClean="0">
                <a:solidFill>
                  <a:prstClr val="black"/>
                </a:solidFill>
              </a:rPr>
              <a:t>heat causing health conditions and drought</a:t>
            </a:r>
            <a:endParaRPr lang="en-US" sz="2400" dirty="0">
              <a:solidFill>
                <a:prstClr val="black"/>
              </a:solidFill>
            </a:endParaRPr>
          </a:p>
        </p:txBody>
      </p:sp>
    </p:spTree>
    <p:extLst>
      <p:ext uri="{BB962C8B-B14F-4D97-AF65-F5344CB8AC3E}">
        <p14:creationId xmlns:p14="http://schemas.microsoft.com/office/powerpoint/2010/main" val="2633576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Module 1</a:t>
            </a:r>
            <a:br>
              <a:rPr lang="en-US" dirty="0" smtClean="0"/>
            </a:br>
            <a:r>
              <a:rPr lang="en-US" dirty="0" smtClean="0"/>
              <a:t>Pre-event Warning Phase</a:t>
            </a:r>
            <a:endParaRPr lang="en-US" dirty="0"/>
          </a:p>
        </p:txBody>
      </p:sp>
      <p:sp>
        <p:nvSpPr>
          <p:cNvPr id="3" name="Content Placeholder 2"/>
          <p:cNvSpPr>
            <a:spLocks noGrp="1"/>
          </p:cNvSpPr>
          <p:nvPr>
            <p:ph idx="1"/>
          </p:nvPr>
        </p:nvSpPr>
        <p:spPr>
          <a:xfrm>
            <a:off x="457200" y="2295842"/>
            <a:ext cx="8229600" cy="4625609"/>
          </a:xfrm>
        </p:spPr>
        <p:txBody>
          <a:bodyPr>
            <a:normAutofit/>
          </a:bodyPr>
          <a:lstStyle/>
          <a:p>
            <a:r>
              <a:rPr lang="en-US" sz="2400" dirty="0" smtClean="0"/>
              <a:t>See Appendix D of the </a:t>
            </a:r>
            <a:r>
              <a:rPr lang="en-US" sz="2400" b="1" dirty="0" smtClean="0"/>
              <a:t>Exercise Plan </a:t>
            </a:r>
            <a:r>
              <a:rPr lang="en-US" sz="2400" dirty="0" smtClean="0"/>
              <a:t>for updated weather reports from Environment Canada, and updated flood warning messages from the local Conservation Authority</a:t>
            </a:r>
          </a:p>
        </p:txBody>
      </p:sp>
      <p:sp>
        <p:nvSpPr>
          <p:cNvPr id="4" name="Footer Placeholder 3"/>
          <p:cNvSpPr>
            <a:spLocks noGrp="1"/>
          </p:cNvSpPr>
          <p:nvPr>
            <p:ph type="ftr" sz="quarter" idx="11"/>
          </p:nvPr>
        </p:nvSpPr>
        <p:spPr/>
        <p:txBody>
          <a:bodyPr/>
          <a:lstStyle/>
          <a:p>
            <a:r>
              <a:rPr kumimoji="0" lang="en-US" dirty="0" smtClean="0"/>
              <a:t>Name of Exercise </a:t>
            </a:r>
            <a:r>
              <a:rPr lang="en-US" dirty="0" smtClean="0"/>
              <a:t>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22</a:t>
            </a:fld>
            <a:endParaRPr kumimoji="0" lang="en-US" dirty="0"/>
          </a:p>
        </p:txBody>
      </p:sp>
      <p:pic>
        <p:nvPicPr>
          <p:cNvPr id="7" name="Picture 6"/>
          <p:cNvPicPr>
            <a:picLocks noChangeAspect="1"/>
          </p:cNvPicPr>
          <p:nvPr/>
        </p:nvPicPr>
        <p:blipFill>
          <a:blip r:embed="rId2"/>
          <a:stretch>
            <a:fillRect/>
          </a:stretch>
        </p:blipFill>
        <p:spPr>
          <a:xfrm>
            <a:off x="6262038" y="3758394"/>
            <a:ext cx="2326947" cy="2326947"/>
          </a:xfrm>
          <a:prstGeom prst="rect">
            <a:avLst/>
          </a:prstGeom>
        </p:spPr>
      </p:pic>
      <p:pic>
        <p:nvPicPr>
          <p:cNvPr id="8" name="Picture 7"/>
          <p:cNvPicPr>
            <a:picLocks noChangeAspect="1"/>
          </p:cNvPicPr>
          <p:nvPr/>
        </p:nvPicPr>
        <p:blipFill>
          <a:blip r:embed="rId3"/>
          <a:stretch>
            <a:fillRect/>
          </a:stretch>
        </p:blipFill>
        <p:spPr>
          <a:xfrm>
            <a:off x="2349519" y="3758394"/>
            <a:ext cx="3797300" cy="2133600"/>
          </a:xfrm>
          <a:prstGeom prst="rect">
            <a:avLst/>
          </a:prstGeom>
        </p:spPr>
      </p:pic>
      <p:pic>
        <p:nvPicPr>
          <p:cNvPr id="9" name="Picture 8"/>
          <p:cNvPicPr>
            <a:picLocks noChangeAspect="1"/>
          </p:cNvPicPr>
          <p:nvPr/>
        </p:nvPicPr>
        <p:blipFill>
          <a:blip r:embed="rId4"/>
          <a:stretch>
            <a:fillRect/>
          </a:stretch>
        </p:blipFill>
        <p:spPr>
          <a:xfrm>
            <a:off x="183510" y="4060134"/>
            <a:ext cx="1984119" cy="1435480"/>
          </a:xfrm>
          <a:prstGeom prst="rect">
            <a:avLst/>
          </a:prstGeom>
        </p:spPr>
      </p:pic>
    </p:spTree>
    <p:extLst>
      <p:ext uri="{BB962C8B-B14F-4D97-AF65-F5344CB8AC3E}">
        <p14:creationId xmlns:p14="http://schemas.microsoft.com/office/powerpoint/2010/main" val="2449468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1251062"/>
          </a:xfrm>
        </p:spPr>
        <p:txBody>
          <a:bodyPr>
            <a:normAutofit/>
          </a:bodyPr>
          <a:lstStyle/>
          <a:p>
            <a:pPr algn="ctr" eaLnBrk="1" fontAlgn="auto" hangingPunct="1">
              <a:spcAft>
                <a:spcPts val="0"/>
              </a:spcAft>
              <a:defRPr/>
            </a:pPr>
            <a:r>
              <a:rPr lang="en-US" dirty="0" smtClean="0"/>
              <a:t>Current Conditions</a:t>
            </a:r>
            <a:endParaRPr dirty="0">
              <a:solidFill>
                <a:schemeClr val="accent1">
                  <a:satMod val="150000"/>
                </a:schemeClr>
              </a:solidFill>
              <a:ea typeface="+mj-ea"/>
              <a:cs typeface="+mj-cs"/>
            </a:endParaRPr>
          </a:p>
        </p:txBody>
      </p:sp>
      <p:pic>
        <p:nvPicPr>
          <p:cNvPr id="4" name="Content Placeholder 3"/>
          <p:cNvPicPr>
            <a:picLocks noGrp="1" noChangeAspect="1"/>
          </p:cNvPicPr>
          <p:nvPr>
            <p:ph sz="half" idx="1"/>
          </p:nvPr>
        </p:nvPicPr>
        <p:blipFill>
          <a:blip r:embed="rId3"/>
          <a:srcRect l="17967" r="17967"/>
          <a:stretch>
            <a:fillRect/>
          </a:stretch>
        </p:blipFill>
        <p:spPr/>
      </p:pic>
      <p:pic>
        <p:nvPicPr>
          <p:cNvPr id="8" name="Content Placeholder 7"/>
          <p:cNvPicPr>
            <a:picLocks noGrp="1" noChangeAspect="1"/>
          </p:cNvPicPr>
          <p:nvPr>
            <p:ph sz="half" idx="2"/>
          </p:nvPr>
        </p:nvPicPr>
        <p:blipFill>
          <a:blip r:embed="rId4"/>
          <a:srcRect l="24279" r="24279"/>
          <a:stretch>
            <a:fillRect/>
          </a:stretch>
        </p:blipFill>
        <p:spPr>
          <a:xfrm>
            <a:off x="4495800" y="1773936"/>
            <a:ext cx="4038600" cy="4623816"/>
          </a:xfr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Module 1: Key Issues</a:t>
            </a:r>
            <a:endParaRPr lang="en-US" dirty="0"/>
          </a:p>
        </p:txBody>
      </p:sp>
      <p:sp>
        <p:nvSpPr>
          <p:cNvPr id="3" name="Content Placeholder 2"/>
          <p:cNvSpPr>
            <a:spLocks noGrp="1"/>
          </p:cNvSpPr>
          <p:nvPr>
            <p:ph idx="1"/>
          </p:nvPr>
        </p:nvSpPr>
        <p:spPr>
          <a:xfrm>
            <a:off x="457200" y="2087217"/>
            <a:ext cx="8229600" cy="4313583"/>
          </a:xfrm>
        </p:spPr>
        <p:txBody>
          <a:bodyPr>
            <a:normAutofit fontScale="70000" lnSpcReduction="20000"/>
          </a:bodyPr>
          <a:lstStyle/>
          <a:p>
            <a:pPr lvl="0"/>
            <a:r>
              <a:rPr lang="en-US" dirty="0" smtClean="0"/>
              <a:t>Increasing cases of asthma and other health problems related to poor air quality are straining the capacity of emergency medical services</a:t>
            </a:r>
            <a:endParaRPr lang="en-US" dirty="0"/>
          </a:p>
          <a:p>
            <a:pPr lvl="0"/>
            <a:r>
              <a:rPr lang="en-US" dirty="0" smtClean="0"/>
              <a:t>Older infrastructure, including bridges and culverts may be on the brink of failure</a:t>
            </a:r>
          </a:p>
          <a:p>
            <a:r>
              <a:rPr lang="en-US" dirty="0" smtClean="0"/>
              <a:t>The risk of a power outage from the increasing use of air conditioning is being compounded by erosion by the key above ground and/or underground electricity delivery infrastructure</a:t>
            </a:r>
          </a:p>
          <a:p>
            <a:r>
              <a:rPr lang="en-US" dirty="0" smtClean="0"/>
              <a:t>Drinking waster and sewage treatment facilities are at risk from flooding </a:t>
            </a:r>
          </a:p>
          <a:p>
            <a:r>
              <a:rPr lang="en-US" dirty="0" smtClean="0"/>
              <a:t>Most local businesses do not have business continuity plans or overland flood insurance</a:t>
            </a:r>
          </a:p>
          <a:p>
            <a:r>
              <a:rPr lang="en-US" dirty="0" smtClean="0"/>
              <a:t>Combined storm water and sewer systems are increasing the flood and water contamination potential</a:t>
            </a:r>
            <a:endParaRPr lang="en-US" dirty="0"/>
          </a:p>
          <a:p>
            <a:pPr marL="118872" indent="0">
              <a:buNone/>
            </a:pPr>
            <a:endParaRPr lang="en-US" dirty="0"/>
          </a:p>
        </p:txBody>
      </p:sp>
      <p:sp>
        <p:nvSpPr>
          <p:cNvPr id="4" name="Footer Placeholder 3"/>
          <p:cNvSpPr>
            <a:spLocks noGrp="1"/>
          </p:cNvSpPr>
          <p:nvPr>
            <p:ph type="ftr" sz="quarter" idx="11"/>
          </p:nvPr>
        </p:nvSpPr>
        <p:spPr/>
        <p:txBody>
          <a:bodyPr/>
          <a:lstStyle/>
          <a:p>
            <a:r>
              <a:rPr kumimoji="0" lang="en-US" dirty="0" smtClean="0"/>
              <a:t>Name of Exercise </a:t>
            </a:r>
            <a:r>
              <a:rPr lang="en-US" dirty="0" smtClean="0"/>
              <a:t>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24</a:t>
            </a:fld>
            <a:endParaRPr kumimoji="0" lang="en-US" dirty="0"/>
          </a:p>
        </p:txBody>
      </p:sp>
    </p:spTree>
    <p:extLst>
      <p:ext uri="{BB962C8B-B14F-4D97-AF65-F5344CB8AC3E}">
        <p14:creationId xmlns:p14="http://schemas.microsoft.com/office/powerpoint/2010/main" val="4041420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Module 1: Discussion Questions</a:t>
            </a:r>
            <a:endParaRPr lang="en-US" sz="4000" dirty="0"/>
          </a:p>
        </p:txBody>
      </p:sp>
      <p:sp>
        <p:nvSpPr>
          <p:cNvPr id="8" name="Content Placeholder 7"/>
          <p:cNvSpPr>
            <a:spLocks noGrp="1"/>
          </p:cNvSpPr>
          <p:nvPr>
            <p:ph sz="half" idx="1"/>
          </p:nvPr>
        </p:nvSpPr>
        <p:spPr/>
        <p:txBody>
          <a:bodyPr/>
          <a:lstStyle/>
          <a:p>
            <a:r>
              <a:rPr lang="en-US" dirty="0" smtClean="0"/>
              <a:t>Please refer to pages __ of the </a:t>
            </a:r>
            <a:r>
              <a:rPr lang="en-US" b="1" dirty="0" smtClean="0"/>
              <a:t>Exercise Plan</a:t>
            </a:r>
            <a:r>
              <a:rPr lang="en-US" dirty="0" smtClean="0"/>
              <a:t> for listing of Module 1 Discussion Questions.</a:t>
            </a:r>
            <a:endParaRPr lang="en-US" dirty="0"/>
          </a:p>
        </p:txBody>
      </p:sp>
      <p:sp>
        <p:nvSpPr>
          <p:cNvPr id="9" name="Content Placeholder 8"/>
          <p:cNvSpPr>
            <a:spLocks noGrp="1"/>
          </p:cNvSpPr>
          <p:nvPr>
            <p:ph sz="half" idx="2"/>
          </p:nvPr>
        </p:nvSpPr>
        <p:spPr/>
        <p:txBody>
          <a:bodyPr/>
          <a:lstStyle/>
          <a:p>
            <a:r>
              <a:rPr lang="en-US" dirty="0" smtClean="0"/>
              <a:t>Briefing</a:t>
            </a:r>
          </a:p>
          <a:p>
            <a:pPr lvl="1"/>
            <a:r>
              <a:rPr lang="en-US" dirty="0" smtClean="0"/>
              <a:t>8:45 a.m. – 8:55 a.m.</a:t>
            </a:r>
          </a:p>
          <a:p>
            <a:pPr marL="457200" lvl="1" indent="0">
              <a:buNone/>
            </a:pPr>
            <a:endParaRPr lang="en-US" dirty="0" smtClean="0"/>
          </a:p>
          <a:p>
            <a:r>
              <a:rPr lang="en-US" dirty="0" smtClean="0"/>
              <a:t>Group discussion of scenario and questions</a:t>
            </a:r>
          </a:p>
          <a:p>
            <a:pPr lvl="1"/>
            <a:r>
              <a:rPr lang="en-US" dirty="0" smtClean="0"/>
              <a:t>8:55 a.m. – 9:50 a.m.</a:t>
            </a:r>
          </a:p>
          <a:p>
            <a:pPr marL="457200" lvl="1" indent="0">
              <a:buNone/>
            </a:pPr>
            <a:endParaRPr lang="en-US" dirty="0" smtClean="0"/>
          </a:p>
          <a:p>
            <a:r>
              <a:rPr lang="en-US" dirty="0" smtClean="0"/>
              <a:t>Brief back with Facilitator</a:t>
            </a:r>
          </a:p>
          <a:p>
            <a:pPr lvl="1"/>
            <a:r>
              <a:rPr lang="en-US" dirty="0" smtClean="0"/>
              <a:t>9:50 a.m.– 10:15 a.m.</a:t>
            </a:r>
            <a:endParaRPr lang="en-US" dirty="0"/>
          </a:p>
        </p:txBody>
      </p:sp>
      <p:sp>
        <p:nvSpPr>
          <p:cNvPr id="4" name="Footer Placeholder 3"/>
          <p:cNvSpPr>
            <a:spLocks noGrp="1"/>
          </p:cNvSpPr>
          <p:nvPr>
            <p:ph type="ftr" sz="quarter" idx="11"/>
          </p:nvPr>
        </p:nvSpPr>
        <p:spPr/>
        <p:txBody>
          <a:bodyPr/>
          <a:lstStyle/>
          <a:p>
            <a:r>
              <a:rPr lang="en-US" dirty="0" smtClean="0"/>
              <a:t>Name</a:t>
            </a:r>
            <a:r>
              <a:rPr kumimoji="0" lang="en-US" dirty="0" smtClean="0"/>
              <a:t> of Exercise </a:t>
            </a:r>
            <a:r>
              <a:rPr lang="en-US" dirty="0" smtClean="0"/>
              <a:t>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25</a:t>
            </a:fld>
            <a:endParaRPr kumimoji="0"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876597977"/>
              </p:ext>
            </p:extLst>
          </p:nvPr>
        </p:nvGraphicFramePr>
        <p:xfrm>
          <a:off x="804518" y="3887303"/>
          <a:ext cx="1932570" cy="2755347"/>
        </p:xfrm>
        <a:graphic>
          <a:graphicData uri="http://schemas.openxmlformats.org/presentationml/2006/ole">
            <mc:AlternateContent xmlns:mc="http://schemas.openxmlformats.org/markup-compatibility/2006">
              <mc:Choice xmlns:v="urn:schemas-microsoft-com:vml" Requires="v">
                <p:oleObj spid="_x0000_s5418" r:id="rId3" imgW="2565400" imgH="3657600" progId="">
                  <p:embed/>
                </p:oleObj>
              </mc:Choice>
              <mc:Fallback>
                <p:oleObj r:id="rId3" imgW="2565400" imgH="3657600" progId="">
                  <p:embed/>
                  <p:pic>
                    <p:nvPicPr>
                      <p:cNvPr id="0" name=""/>
                      <p:cNvPicPr/>
                      <p:nvPr/>
                    </p:nvPicPr>
                    <p:blipFill>
                      <a:blip r:embed="rId4"/>
                      <a:stretch>
                        <a:fillRect/>
                      </a:stretch>
                    </p:blipFill>
                    <p:spPr>
                      <a:xfrm>
                        <a:off x="804518" y="3887303"/>
                        <a:ext cx="1932570" cy="2755347"/>
                      </a:xfrm>
                      <a:prstGeom prst="rect">
                        <a:avLst/>
                      </a:prstGeom>
                    </p:spPr>
                  </p:pic>
                </p:oleObj>
              </mc:Fallback>
            </mc:AlternateContent>
          </a:graphicData>
        </a:graphic>
      </p:graphicFrame>
      <p:sp>
        <p:nvSpPr>
          <p:cNvPr id="11" name="Right Brace 10"/>
          <p:cNvSpPr/>
          <p:nvPr/>
        </p:nvSpPr>
        <p:spPr>
          <a:xfrm>
            <a:off x="4389119" y="1885563"/>
            <a:ext cx="304800" cy="4276698"/>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Tree>
    <p:extLst>
      <p:ext uri="{BB962C8B-B14F-4D97-AF65-F5344CB8AC3E}">
        <p14:creationId xmlns:p14="http://schemas.microsoft.com/office/powerpoint/2010/main" val="821619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4800" dirty="0"/>
              <a:t>Module 1: Discussion Questions</a:t>
            </a:r>
            <a:endParaRPr lang="en-US" dirty="0"/>
          </a:p>
        </p:txBody>
      </p:sp>
      <p:sp>
        <p:nvSpPr>
          <p:cNvPr id="8" name="Content Placeholder 7"/>
          <p:cNvSpPr>
            <a:spLocks noGrp="1"/>
          </p:cNvSpPr>
          <p:nvPr>
            <p:ph idx="1"/>
          </p:nvPr>
        </p:nvSpPr>
        <p:spPr/>
        <p:txBody>
          <a:bodyPr/>
          <a:lstStyle/>
          <a:p>
            <a:r>
              <a:rPr lang="en-US" dirty="0" smtClean="0"/>
              <a:t>What programs does your municipality have in place to reduce the impacts of flooding?</a:t>
            </a:r>
          </a:p>
          <a:p>
            <a:r>
              <a:rPr lang="en-US" dirty="0" smtClean="0"/>
              <a:t>What are the sensitive and risk prone areas for flooding and drought in your community?</a:t>
            </a:r>
          </a:p>
          <a:p>
            <a:r>
              <a:rPr lang="en-US" dirty="0" smtClean="0"/>
              <a:t>What risks does your community have of future water shortages?</a:t>
            </a:r>
          </a:p>
          <a:p>
            <a:r>
              <a:rPr lang="en-US" dirty="0" smtClean="0"/>
              <a:t>What are the impacts of high temperatures on the health and well-being of your residents?</a:t>
            </a:r>
          </a:p>
          <a:p>
            <a:pPr marL="118872"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Name of </a:t>
            </a:r>
            <a:r>
              <a:rPr kumimoji="0" lang="en-US" dirty="0" smtClean="0"/>
              <a:t>Exercise and Date</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26</a:t>
            </a:fld>
            <a:endParaRPr kumimoji="0" lang="en-US" dirty="0"/>
          </a:p>
        </p:txBody>
      </p:sp>
    </p:spTree>
    <p:extLst>
      <p:ext uri="{BB962C8B-B14F-4D97-AF65-F5344CB8AC3E}">
        <p14:creationId xmlns:p14="http://schemas.microsoft.com/office/powerpoint/2010/main" val="686525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4800" dirty="0"/>
              <a:t>Module 1: Discussion Questions</a:t>
            </a:r>
            <a:endParaRPr lang="en-US" dirty="0"/>
          </a:p>
        </p:txBody>
      </p:sp>
      <p:sp>
        <p:nvSpPr>
          <p:cNvPr id="8" name="Content Placeholder 7"/>
          <p:cNvSpPr>
            <a:spLocks noGrp="1"/>
          </p:cNvSpPr>
          <p:nvPr>
            <p:ph idx="1"/>
          </p:nvPr>
        </p:nvSpPr>
        <p:spPr/>
        <p:txBody>
          <a:bodyPr>
            <a:normAutofit lnSpcReduction="10000"/>
          </a:bodyPr>
          <a:lstStyle/>
          <a:p>
            <a:r>
              <a:rPr lang="en-US" dirty="0" smtClean="0"/>
              <a:t>What are the health risks from poor water quality?</a:t>
            </a:r>
          </a:p>
          <a:p>
            <a:r>
              <a:rPr lang="en-US" dirty="0" smtClean="0"/>
              <a:t>What are the risk to soils from increased seasonal aridity and wetness?</a:t>
            </a:r>
          </a:p>
          <a:p>
            <a:r>
              <a:rPr lang="en-US" dirty="0" smtClean="0"/>
              <a:t>What are the risks to agriculture and wildlife from scarcity and flooding?</a:t>
            </a:r>
          </a:p>
          <a:p>
            <a:r>
              <a:rPr lang="en-US" dirty="0" smtClean="0"/>
              <a:t>Are land management practices exacerbating flood risk?</a:t>
            </a:r>
          </a:p>
          <a:p>
            <a:r>
              <a:rPr lang="en-US" dirty="0" smtClean="0"/>
              <a:t>What is the risk of cascading infrastructure failures across interdependent networks?</a:t>
            </a:r>
          </a:p>
          <a:p>
            <a:pPr marL="118872" indent="0">
              <a:buNone/>
            </a:pPr>
            <a:endParaRPr lang="en-US" dirty="0"/>
          </a:p>
        </p:txBody>
      </p:sp>
      <p:sp>
        <p:nvSpPr>
          <p:cNvPr id="5" name="Footer Placeholder 4"/>
          <p:cNvSpPr>
            <a:spLocks noGrp="1"/>
          </p:cNvSpPr>
          <p:nvPr>
            <p:ph type="ftr" sz="quarter" idx="11"/>
          </p:nvPr>
        </p:nvSpPr>
        <p:spPr/>
        <p:txBody>
          <a:bodyPr/>
          <a:lstStyle/>
          <a:p>
            <a:r>
              <a:rPr kumimoji="0" lang="en-US" dirty="0" smtClean="0"/>
              <a:t>Name of Exercise </a:t>
            </a:r>
            <a:r>
              <a:rPr lang="en-US" dirty="0" smtClean="0"/>
              <a:t>and Date</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27</a:t>
            </a:fld>
            <a:endParaRPr kumimoji="0" lang="en-US" dirty="0"/>
          </a:p>
        </p:txBody>
      </p:sp>
    </p:spTree>
    <p:extLst>
      <p:ext uri="{BB962C8B-B14F-4D97-AF65-F5344CB8AC3E}">
        <p14:creationId xmlns:p14="http://schemas.microsoft.com/office/powerpoint/2010/main" val="186146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4800" dirty="0"/>
              <a:t>Module 1: Discussion Questions</a:t>
            </a:r>
            <a:endParaRPr lang="en-US" dirty="0"/>
          </a:p>
        </p:txBody>
      </p:sp>
      <p:sp>
        <p:nvSpPr>
          <p:cNvPr id="8" name="Content Placeholder 7"/>
          <p:cNvSpPr>
            <a:spLocks noGrp="1"/>
          </p:cNvSpPr>
          <p:nvPr>
            <p:ph idx="1"/>
          </p:nvPr>
        </p:nvSpPr>
        <p:spPr/>
        <p:txBody>
          <a:bodyPr>
            <a:normAutofit/>
          </a:bodyPr>
          <a:lstStyle/>
          <a:p>
            <a:r>
              <a:rPr lang="en-US" dirty="0"/>
              <a:t>What are the risks to infrastructure from river, surface/ ground water flooding</a:t>
            </a:r>
            <a:r>
              <a:rPr lang="en-US" dirty="0" smtClean="0"/>
              <a:t>?</a:t>
            </a:r>
          </a:p>
          <a:p>
            <a:r>
              <a:rPr lang="en-US" dirty="0" smtClean="0"/>
              <a:t>What are the risks to public water supplies and electricity generation from drought and low river flows?</a:t>
            </a:r>
          </a:p>
          <a:p>
            <a:r>
              <a:rPr lang="en-US" dirty="0" smtClean="0"/>
              <a:t>What are the risks to business operations from water scarcity?</a:t>
            </a:r>
          </a:p>
          <a:p>
            <a:r>
              <a:rPr lang="en-US" dirty="0" smtClean="0"/>
              <a:t>What are the risks to businesses from flooding?</a:t>
            </a:r>
            <a:endParaRPr lang="en-US" dirty="0"/>
          </a:p>
        </p:txBody>
      </p:sp>
      <p:sp>
        <p:nvSpPr>
          <p:cNvPr id="5" name="Footer Placeholder 4"/>
          <p:cNvSpPr>
            <a:spLocks noGrp="1"/>
          </p:cNvSpPr>
          <p:nvPr>
            <p:ph type="ftr" sz="quarter" idx="11"/>
          </p:nvPr>
        </p:nvSpPr>
        <p:spPr/>
        <p:txBody>
          <a:bodyPr/>
          <a:lstStyle/>
          <a:p>
            <a:r>
              <a:rPr kumimoji="0" lang="en-US" dirty="0" smtClean="0"/>
              <a:t>Name of Exercise and Date </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28</a:t>
            </a:fld>
            <a:endParaRPr kumimoji="0" lang="en-US" dirty="0"/>
          </a:p>
        </p:txBody>
      </p:sp>
    </p:spTree>
    <p:extLst>
      <p:ext uri="{BB962C8B-B14F-4D97-AF65-F5344CB8AC3E}">
        <p14:creationId xmlns:p14="http://schemas.microsoft.com/office/powerpoint/2010/main" val="21033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ctr"/>
            <a:r>
              <a:rPr lang="en-US" dirty="0" smtClean="0">
                <a:latin typeface="Arial" charset="0"/>
                <a:ea typeface="ＭＳ Ｐゴシック" charset="0"/>
                <a:cs typeface="ＭＳ Ｐゴシック" charset="0"/>
              </a:rPr>
              <a:t>Nutritional Break</a:t>
            </a:r>
            <a:endParaRPr lang="en-US" dirty="0">
              <a:latin typeface="Arial" charset="0"/>
              <a:ea typeface="ＭＳ Ｐゴシック" charset="0"/>
              <a:cs typeface="ＭＳ Ｐゴシック" charset="0"/>
            </a:endParaRPr>
          </a:p>
        </p:txBody>
      </p:sp>
      <p:pic>
        <p:nvPicPr>
          <p:cNvPr id="419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2289400"/>
            <a:ext cx="4313237" cy="369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B74A1D-441D-AB48-A1EF-AEBD09AF0DDE}" type="slidenum">
              <a:rPr lang="en-US" sz="1200">
                <a:solidFill>
                  <a:srgbClr val="898989"/>
                </a:solidFill>
              </a:rPr>
              <a:pPr eaLnBrk="1" hangingPunct="1"/>
              <a:t>29</a:t>
            </a:fld>
            <a:endParaRPr lang="en-US" sz="120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Narrative</a:t>
            </a:r>
            <a:endParaRPr lang="en-US" dirty="0"/>
          </a:p>
        </p:txBody>
      </p:sp>
      <p:sp>
        <p:nvSpPr>
          <p:cNvPr id="7" name="Content Placeholder 6"/>
          <p:cNvSpPr>
            <a:spLocks noGrp="1"/>
          </p:cNvSpPr>
          <p:nvPr>
            <p:ph idx="1"/>
          </p:nvPr>
        </p:nvSpPr>
        <p:spPr/>
        <p:txBody>
          <a:bodyPr/>
          <a:lstStyle/>
          <a:p>
            <a:r>
              <a:rPr lang="en-US" dirty="0" smtClean="0"/>
              <a:t>The local conservation authority issued a Flood Warning to your community, advising that flooding is imminent</a:t>
            </a:r>
          </a:p>
          <a:p>
            <a:r>
              <a:rPr lang="en-US" dirty="0" smtClean="0"/>
              <a:t>Flash or sudden flood is now occurring with little warning time across the community</a:t>
            </a:r>
          </a:p>
          <a:p>
            <a:r>
              <a:rPr lang="en-US" dirty="0" smtClean="0"/>
              <a:t>Municipal Emergency Plan is in operation</a:t>
            </a:r>
          </a:p>
          <a:p>
            <a:r>
              <a:rPr lang="en-US" dirty="0" smtClean="0"/>
              <a:t>Community Control Group has assembled</a:t>
            </a:r>
          </a:p>
          <a:p>
            <a:pPr marL="118872" indent="0">
              <a:buNone/>
            </a:pPr>
            <a:endParaRPr lang="en-US" dirty="0"/>
          </a:p>
        </p:txBody>
      </p:sp>
      <p:sp>
        <p:nvSpPr>
          <p:cNvPr id="5" name="Footer Placeholder 4"/>
          <p:cNvSpPr>
            <a:spLocks noGrp="1"/>
          </p:cNvSpPr>
          <p:nvPr>
            <p:ph type="ftr" sz="quarter" idx="11"/>
          </p:nvPr>
        </p:nvSpPr>
        <p:spPr/>
        <p:txBody>
          <a:bodyPr/>
          <a:lstStyle/>
          <a:p>
            <a:r>
              <a:rPr kumimoji="0" lang="en-US" dirty="0" smtClean="0"/>
              <a:t>Name of Exercise and Date </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30</a:t>
            </a:fld>
            <a:endParaRPr kumimoji="0" lang="en-US" dirty="0"/>
          </a:p>
        </p:txBody>
      </p:sp>
    </p:spTree>
    <p:extLst>
      <p:ext uri="{BB962C8B-B14F-4D97-AF65-F5344CB8AC3E}">
        <p14:creationId xmlns:p14="http://schemas.microsoft.com/office/powerpoint/2010/main" val="115190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Welcome </a:t>
            </a:r>
            <a:endParaRPr lang="en-US" sz="4000" dirty="0"/>
          </a:p>
        </p:txBody>
      </p:sp>
      <p:sp>
        <p:nvSpPr>
          <p:cNvPr id="3" name="Content Placeholder 2"/>
          <p:cNvSpPr>
            <a:spLocks noGrp="1"/>
          </p:cNvSpPr>
          <p:nvPr>
            <p:ph idx="1"/>
          </p:nvPr>
        </p:nvSpPr>
        <p:spPr/>
        <p:txBody>
          <a:bodyPr>
            <a:normAutofit/>
          </a:bodyPr>
          <a:lstStyle/>
          <a:p>
            <a:pPr lvl="1"/>
            <a:r>
              <a:rPr lang="en-US" dirty="0" smtClean="0"/>
              <a:t>Insert name of Facilitator</a:t>
            </a:r>
          </a:p>
          <a:p>
            <a:pPr lvl="2"/>
            <a:r>
              <a:rPr lang="en-US" dirty="0" smtClean="0"/>
              <a:t>Title</a:t>
            </a:r>
          </a:p>
          <a:p>
            <a:pPr lvl="2"/>
            <a:r>
              <a:rPr lang="en-US" dirty="0" smtClean="0"/>
              <a:t>Name of Community/Organization/Company where the Facilitator is from</a:t>
            </a:r>
            <a:endParaRPr lang="en-US" dirty="0"/>
          </a:p>
          <a:p>
            <a:pPr lvl="1"/>
            <a:r>
              <a:rPr lang="en-US" dirty="0" smtClean="0"/>
              <a:t>Administrative Items</a:t>
            </a:r>
          </a:p>
          <a:p>
            <a:pPr lvl="2"/>
            <a:r>
              <a:rPr lang="en-US" dirty="0" smtClean="0"/>
              <a:t>Emergency exits</a:t>
            </a:r>
          </a:p>
          <a:p>
            <a:pPr lvl="2"/>
            <a:r>
              <a:rPr lang="en-US" dirty="0" smtClean="0"/>
              <a:t>Washrooms</a:t>
            </a:r>
          </a:p>
          <a:p>
            <a:pPr lvl="2"/>
            <a:r>
              <a:rPr lang="en-US" dirty="0" smtClean="0"/>
              <a:t>Vibration mode for cellular devices</a:t>
            </a:r>
          </a:p>
          <a:p>
            <a:pPr lvl="2"/>
            <a:r>
              <a:rPr lang="en-US" dirty="0" smtClean="0"/>
              <a:t>“No duff” in case of real emergency</a:t>
            </a:r>
            <a:endParaRPr lang="en-US" dirty="0"/>
          </a:p>
        </p:txBody>
      </p:sp>
      <p:sp>
        <p:nvSpPr>
          <p:cNvPr id="5" name="Footer Placeholder 4"/>
          <p:cNvSpPr>
            <a:spLocks noGrp="1"/>
          </p:cNvSpPr>
          <p:nvPr>
            <p:ph type="ftr" sz="quarter" idx="11"/>
          </p:nvPr>
        </p:nvSpPr>
        <p:spPr/>
        <p:txBody>
          <a:bodyPr/>
          <a:lstStyle/>
          <a:p>
            <a:r>
              <a:rPr lang="en-US" dirty="0" smtClean="0"/>
              <a:t>Insert Name of Exercise and Date</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4</a:t>
            </a:fld>
            <a:endParaRPr kumimoji="0" lang="en-US" dirty="0"/>
          </a:p>
        </p:txBody>
      </p:sp>
    </p:spTree>
    <p:extLst>
      <p:ext uri="{BB962C8B-B14F-4D97-AF65-F5344CB8AC3E}">
        <p14:creationId xmlns:p14="http://schemas.microsoft.com/office/powerpoint/2010/main" val="78846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Module 2</a:t>
            </a:r>
            <a:br>
              <a:rPr lang="en-US" dirty="0" smtClean="0"/>
            </a:br>
            <a:r>
              <a:rPr lang="en-US" dirty="0" smtClean="0"/>
              <a:t>Response to Emergency Incident </a:t>
            </a:r>
            <a:br>
              <a:rPr lang="en-US" dirty="0" smtClean="0"/>
            </a:br>
            <a:endParaRPr lang="en-US" sz="2700" dirty="0"/>
          </a:p>
        </p:txBody>
      </p:sp>
      <p:sp>
        <p:nvSpPr>
          <p:cNvPr id="3" name="Content Placeholder 2"/>
          <p:cNvSpPr>
            <a:spLocks noGrp="1"/>
          </p:cNvSpPr>
          <p:nvPr>
            <p:ph sz="half" idx="1"/>
          </p:nvPr>
        </p:nvSpPr>
        <p:spPr>
          <a:xfrm>
            <a:off x="48807" y="1403462"/>
            <a:ext cx="4942824" cy="4703063"/>
          </a:xfrm>
        </p:spPr>
        <p:txBody>
          <a:bodyPr>
            <a:normAutofit/>
          </a:bodyPr>
          <a:lstStyle/>
          <a:p>
            <a:pPr marL="118872" indent="0">
              <a:buNone/>
            </a:pPr>
            <a:endParaRPr lang="en-US" sz="3200" dirty="0" smtClean="0"/>
          </a:p>
          <a:p>
            <a:r>
              <a:rPr lang="en-US" sz="3200" dirty="0" smtClean="0"/>
              <a:t>See Appendix D in the </a:t>
            </a:r>
            <a:r>
              <a:rPr lang="en-US" sz="3200" b="1" dirty="0" smtClean="0"/>
              <a:t>Exercise Plan </a:t>
            </a:r>
            <a:r>
              <a:rPr lang="en-US" sz="3200" dirty="0" smtClean="0"/>
              <a:t>for </a:t>
            </a:r>
            <a:r>
              <a:rPr lang="en-US" sz="3200" dirty="0"/>
              <a:t>updated </a:t>
            </a:r>
            <a:r>
              <a:rPr lang="en-US" sz="3200" dirty="0" smtClean="0"/>
              <a:t>reports from:</a:t>
            </a:r>
            <a:endParaRPr lang="en-US" dirty="0" smtClean="0"/>
          </a:p>
          <a:p>
            <a:pPr lvl="1"/>
            <a:r>
              <a:rPr lang="en-US" dirty="0" smtClean="0"/>
              <a:t>Environment Canada</a:t>
            </a:r>
          </a:p>
          <a:p>
            <a:pPr lvl="1"/>
            <a:r>
              <a:rPr lang="en-US" dirty="0" smtClean="0"/>
              <a:t>Local Conservation Authority</a:t>
            </a:r>
          </a:p>
          <a:p>
            <a:pPr lvl="1"/>
            <a:r>
              <a:rPr lang="en-US" dirty="0" smtClean="0"/>
              <a:t>Ministry of Natural Resources and Forestry</a:t>
            </a:r>
          </a:p>
          <a:p>
            <a:pPr lvl="1"/>
            <a:endParaRPr lang="en-US" dirty="0"/>
          </a:p>
          <a:p>
            <a:pPr marL="118872" indent="0">
              <a:buNone/>
            </a:pPr>
            <a:endParaRPr lang="en-US" u="sng" dirty="0" smtClean="0"/>
          </a:p>
          <a:p>
            <a:pPr marL="118872" indent="0">
              <a:buNone/>
            </a:pPr>
            <a:endParaRPr lang="en-US" u="sng" dirty="0"/>
          </a:p>
          <a:p>
            <a:pPr marL="118872" indent="0">
              <a:buNone/>
            </a:pPr>
            <a:endParaRPr lang="en-US" dirty="0"/>
          </a:p>
        </p:txBody>
      </p:sp>
      <p:sp>
        <p:nvSpPr>
          <p:cNvPr id="4" name="Footer Placeholder 3"/>
          <p:cNvSpPr>
            <a:spLocks noGrp="1"/>
          </p:cNvSpPr>
          <p:nvPr>
            <p:ph type="ftr" sz="quarter" idx="11"/>
          </p:nvPr>
        </p:nvSpPr>
        <p:spPr/>
        <p:txBody>
          <a:bodyPr/>
          <a:lstStyle/>
          <a:p>
            <a:r>
              <a:rPr lang="en-US" dirty="0" smtClean="0"/>
              <a:t>Name of </a:t>
            </a:r>
            <a:r>
              <a:rPr kumimoji="0" lang="en-US" dirty="0" smtClean="0"/>
              <a:t>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31</a:t>
            </a:fld>
            <a:endParaRPr kumimoji="0" lang="en-US" dirty="0"/>
          </a:p>
        </p:txBody>
      </p:sp>
      <p:pic>
        <p:nvPicPr>
          <p:cNvPr id="9" name="Content Placeholder 6" descr="GO train in Flood.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6334" r="6334"/>
          <a:stretch>
            <a:fillRect/>
          </a:stretch>
        </p:blipFill>
        <p:spPr>
          <a:xfrm>
            <a:off x="1144873" y="5176678"/>
            <a:ext cx="1375346" cy="1574641"/>
          </a:xfrm>
        </p:spPr>
      </p:pic>
      <p:pic>
        <p:nvPicPr>
          <p:cNvPr id="10" name="Content Placeholder 7" descr="Flooded Road and infrastructure.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20875" r="20875"/>
          <a:stretch>
            <a:fillRect/>
          </a:stretch>
        </p:blipFill>
        <p:spPr>
          <a:xfrm>
            <a:off x="4648200" y="1817732"/>
            <a:ext cx="4038600" cy="4623816"/>
          </a:xfrm>
        </p:spPr>
      </p:pic>
    </p:spTree>
    <p:extLst>
      <p:ext uri="{BB962C8B-B14F-4D97-AF65-F5344CB8AC3E}">
        <p14:creationId xmlns:p14="http://schemas.microsoft.com/office/powerpoint/2010/main" val="2828328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wrap="square" tIns="45720" rIns="91440" bIns="45720" numCol="1" compatLnSpc="1">
            <a:prstTxWarp prst="textNoShape">
              <a:avLst/>
            </a:prstTxWarp>
            <a:normAutofit/>
          </a:bodyPr>
          <a:lstStyle/>
          <a:p>
            <a:pPr algn="ctr" eaLnBrk="1" fontAlgn="auto" hangingPunct="1">
              <a:spcAft>
                <a:spcPts val="0"/>
              </a:spcAft>
              <a:defRPr/>
            </a:pPr>
            <a:r>
              <a:rPr lang="en-US" sz="4400" dirty="0" smtClean="0"/>
              <a:t>Flash Flooding</a:t>
            </a:r>
            <a:endParaRPr sz="4400" dirty="0">
              <a:solidFill>
                <a:schemeClr val="accent1">
                  <a:satMod val="150000"/>
                </a:schemeClr>
              </a:solidFill>
            </a:endParaRPr>
          </a:p>
        </p:txBody>
      </p:sp>
      <p:pic>
        <p:nvPicPr>
          <p:cNvPr id="4" name="Picture 3" descr="man in TO floo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1072" y="1714500"/>
            <a:ext cx="3822927" cy="2150396"/>
          </a:xfrm>
          <a:prstGeom prst="rect">
            <a:avLst/>
          </a:prstGeom>
        </p:spPr>
      </p:pic>
      <p:pic>
        <p:nvPicPr>
          <p:cNvPr id="7" name="Picture 6"/>
          <p:cNvPicPr>
            <a:picLocks noChangeAspect="1"/>
          </p:cNvPicPr>
          <p:nvPr/>
        </p:nvPicPr>
        <p:blipFill>
          <a:blip r:embed="rId4"/>
          <a:stretch>
            <a:fillRect/>
          </a:stretch>
        </p:blipFill>
        <p:spPr>
          <a:xfrm>
            <a:off x="5756434" y="4102176"/>
            <a:ext cx="3289300" cy="2463800"/>
          </a:xfrm>
          <a:prstGeom prst="rect">
            <a:avLst/>
          </a:prstGeom>
        </p:spPr>
      </p:pic>
      <p:pic>
        <p:nvPicPr>
          <p:cNvPr id="8" name="Picture 7" descr="Cars in River in TO.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09836" y="5186756"/>
            <a:ext cx="2247900" cy="1379220"/>
          </a:xfrm>
          <a:prstGeom prst="rect">
            <a:avLst/>
          </a:prstGeom>
        </p:spPr>
      </p:pic>
      <p:pic>
        <p:nvPicPr>
          <p:cNvPr id="9" name="Picture 8" descr="Flooded Highway.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8445" y="1579488"/>
            <a:ext cx="2630166" cy="1963857"/>
          </a:xfrm>
          <a:prstGeom prst="rect">
            <a:avLst/>
          </a:prstGeom>
        </p:spPr>
      </p:pic>
      <p:pic>
        <p:nvPicPr>
          <p:cNvPr id="11" name="Picture 10"/>
          <p:cNvPicPr>
            <a:picLocks noChangeAspect="1"/>
          </p:cNvPicPr>
          <p:nvPr/>
        </p:nvPicPr>
        <p:blipFill>
          <a:blip r:embed="rId7"/>
          <a:stretch>
            <a:fillRect/>
          </a:stretch>
        </p:blipFill>
        <p:spPr>
          <a:xfrm>
            <a:off x="248908" y="4166446"/>
            <a:ext cx="3060928" cy="2040619"/>
          </a:xfrm>
          <a:prstGeom prst="rect">
            <a:avLst/>
          </a:prstGeom>
        </p:spPr>
      </p:pic>
      <p:pic>
        <p:nvPicPr>
          <p:cNvPr id="12" name="Picture 11"/>
          <p:cNvPicPr>
            <a:picLocks noChangeAspect="1"/>
          </p:cNvPicPr>
          <p:nvPr/>
        </p:nvPicPr>
        <p:blipFill>
          <a:blip r:embed="rId8"/>
          <a:stretch>
            <a:fillRect/>
          </a:stretch>
        </p:blipFill>
        <p:spPr>
          <a:xfrm>
            <a:off x="3265817" y="1896294"/>
            <a:ext cx="2055255" cy="3085371"/>
          </a:xfrm>
          <a:prstGeom prst="rect">
            <a:avLst/>
          </a:prstGeom>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eaLnBrk="1" fontAlgn="auto" hangingPunct="1">
              <a:spcAft>
                <a:spcPts val="0"/>
              </a:spcAft>
              <a:defRPr/>
            </a:pPr>
            <a:r>
              <a:rPr sz="3600" dirty="0" smtClean="0">
                <a:solidFill>
                  <a:schemeClr val="accent1">
                    <a:satMod val="150000"/>
                  </a:schemeClr>
                </a:solidFill>
                <a:ea typeface="+mj-ea"/>
                <a:cs typeface="+mj-cs"/>
              </a:rPr>
              <a:t>Damage</a:t>
            </a:r>
            <a:r>
              <a:rPr lang="en-US" sz="3600" dirty="0" smtClean="0">
                <a:solidFill>
                  <a:schemeClr val="accent1">
                    <a:satMod val="150000"/>
                  </a:schemeClr>
                </a:solidFill>
                <a:ea typeface="+mj-ea"/>
                <a:cs typeface="+mj-cs"/>
              </a:rPr>
              <a:t> from the Flash Flood </a:t>
            </a:r>
            <a:endParaRPr sz="3600" dirty="0">
              <a:solidFill>
                <a:schemeClr val="accent1">
                  <a:satMod val="150000"/>
                </a:schemeClr>
              </a:solidFill>
              <a:ea typeface="+mj-ea"/>
              <a:cs typeface="+mj-cs"/>
            </a:endParaRPr>
          </a:p>
        </p:txBody>
      </p:sp>
      <p:pic>
        <p:nvPicPr>
          <p:cNvPr id="5" name="Content Placeholder 4" descr="truck on damaged roadway.jpg"/>
          <p:cNvPicPr>
            <a:picLocks noGrp="1" noChangeAspect="1"/>
          </p:cNvPicPr>
          <p:nvPr>
            <p:ph idx="1"/>
          </p:nvPr>
        </p:nvPicPr>
        <p:blipFill>
          <a:blip r:embed="rId2">
            <a:extLst>
              <a:ext uri="{28A0092B-C50C-407E-A947-70E740481C1C}">
                <a14:useLocalDpi xmlns:a14="http://schemas.microsoft.com/office/drawing/2010/main" val="0"/>
              </a:ext>
            </a:extLst>
          </a:blip>
          <a:srcRect t="31278" b="31278"/>
          <a:stretch>
            <a:fillRect/>
          </a:stretch>
        </p:blipFill>
        <p:spPr>
          <a:xfrm>
            <a:off x="4663686" y="1775191"/>
            <a:ext cx="4023114" cy="2261271"/>
          </a:xfrm>
        </p:spPr>
      </p:pic>
      <p:pic>
        <p:nvPicPr>
          <p:cNvPr id="6" name="Picture 5" descr="wires and open roa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0847" y="4183411"/>
            <a:ext cx="4171044" cy="2548491"/>
          </a:xfrm>
          <a:prstGeom prst="rect">
            <a:avLst/>
          </a:prstGeom>
        </p:spPr>
      </p:pic>
      <p:pic>
        <p:nvPicPr>
          <p:cNvPr id="7" name="Picture 6" descr="damaged infrastructur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69302" y="4788820"/>
            <a:ext cx="4521084" cy="1638074"/>
          </a:xfrm>
          <a:prstGeom prst="rect">
            <a:avLst/>
          </a:prstGeom>
        </p:spPr>
      </p:pic>
      <p:pic>
        <p:nvPicPr>
          <p:cNvPr id="8" name="Picture 7" descr="damaged hydro lin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03" y="1585362"/>
            <a:ext cx="3314700" cy="2451100"/>
          </a:xfrm>
          <a:prstGeom prst="rect">
            <a:avLst/>
          </a:prstGeo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Module 2: Key Issues</a:t>
            </a:r>
            <a:endParaRPr lang="en-US" dirty="0"/>
          </a:p>
        </p:txBody>
      </p:sp>
      <p:sp>
        <p:nvSpPr>
          <p:cNvPr id="3" name="Content Placeholder 2"/>
          <p:cNvSpPr>
            <a:spLocks noGrp="1"/>
          </p:cNvSpPr>
          <p:nvPr>
            <p:ph idx="1"/>
          </p:nvPr>
        </p:nvSpPr>
        <p:spPr>
          <a:xfrm>
            <a:off x="457200" y="1861803"/>
            <a:ext cx="8229600" cy="4538997"/>
          </a:xfrm>
        </p:spPr>
        <p:txBody>
          <a:bodyPr>
            <a:normAutofit fontScale="92500" lnSpcReduction="20000"/>
          </a:bodyPr>
          <a:lstStyle/>
          <a:p>
            <a:pPr lvl="0"/>
            <a:r>
              <a:rPr lang="en-US" dirty="0" smtClean="0"/>
              <a:t>Overland flooding plus flooded roads, homes and buildings</a:t>
            </a:r>
          </a:p>
          <a:p>
            <a:pPr lvl="0"/>
            <a:r>
              <a:rPr lang="en-US" dirty="0" smtClean="0"/>
              <a:t>Subsidence issues causing concern for buried infrastructure, including high pressure pipelines and high voltage electricity cables</a:t>
            </a:r>
            <a:endParaRPr lang="en-US" dirty="0"/>
          </a:p>
          <a:p>
            <a:pPr lvl="0"/>
            <a:r>
              <a:rPr lang="en-US" dirty="0" smtClean="0"/>
              <a:t>Reduced transmission capacity with loss of hydroelectric power to the community, and substations are flooded</a:t>
            </a:r>
          </a:p>
          <a:p>
            <a:pPr lvl="0"/>
            <a:r>
              <a:rPr lang="en-US" dirty="0" smtClean="0"/>
              <a:t>Telecommunication and supply chain disruptions</a:t>
            </a:r>
          </a:p>
          <a:p>
            <a:pPr lvl="0"/>
            <a:r>
              <a:rPr lang="en-US" dirty="0" smtClean="0"/>
              <a:t>High river flows impacting bridges, and gas pipelines</a:t>
            </a:r>
          </a:p>
          <a:p>
            <a:pPr lvl="0"/>
            <a:r>
              <a:rPr lang="en-US" dirty="0" smtClean="0"/>
              <a:t>Damage from fallen trees and large branches</a:t>
            </a:r>
          </a:p>
          <a:p>
            <a:pPr marL="118872" lvl="0" indent="0">
              <a:buNone/>
            </a:pPr>
            <a:endParaRPr lang="en-US" dirty="0"/>
          </a:p>
          <a:p>
            <a:pPr marL="118872" lvl="0" indent="0">
              <a:buNone/>
            </a:pPr>
            <a:endParaRPr lang="en-US" dirty="0"/>
          </a:p>
          <a:p>
            <a:pPr marL="118872" indent="0">
              <a:buNone/>
            </a:pPr>
            <a:endParaRPr lang="en-US" dirty="0"/>
          </a:p>
        </p:txBody>
      </p:sp>
      <p:sp>
        <p:nvSpPr>
          <p:cNvPr id="4" name="Footer Placeholder 3"/>
          <p:cNvSpPr>
            <a:spLocks noGrp="1"/>
          </p:cNvSpPr>
          <p:nvPr>
            <p:ph type="ftr" sz="quarter" idx="11"/>
          </p:nvPr>
        </p:nvSpPr>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34</a:t>
            </a:fld>
            <a:endParaRPr kumimoji="0" lang="en-US" dirty="0"/>
          </a:p>
        </p:txBody>
      </p:sp>
    </p:spTree>
    <p:extLst>
      <p:ext uri="{BB962C8B-B14F-4D97-AF65-F5344CB8AC3E}">
        <p14:creationId xmlns:p14="http://schemas.microsoft.com/office/powerpoint/2010/main" val="1980250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Module 2: Discussion Questions</a:t>
            </a:r>
            <a:endParaRPr lang="en-US" sz="4000" dirty="0"/>
          </a:p>
        </p:txBody>
      </p:sp>
      <p:sp>
        <p:nvSpPr>
          <p:cNvPr id="8" name="Content Placeholder 7"/>
          <p:cNvSpPr>
            <a:spLocks noGrp="1"/>
          </p:cNvSpPr>
          <p:nvPr>
            <p:ph sz="half" idx="1"/>
          </p:nvPr>
        </p:nvSpPr>
        <p:spPr/>
        <p:txBody>
          <a:bodyPr>
            <a:normAutofit fontScale="92500" lnSpcReduction="20000"/>
          </a:bodyPr>
          <a:lstStyle/>
          <a:p>
            <a:r>
              <a:rPr lang="en-US" dirty="0" smtClean="0"/>
              <a:t>Please refer to page ___ of the </a:t>
            </a:r>
            <a:r>
              <a:rPr lang="en-US" b="1" dirty="0" smtClean="0"/>
              <a:t>Exercise Plan </a:t>
            </a:r>
            <a:r>
              <a:rPr lang="en-US" dirty="0" smtClean="0"/>
              <a:t>for listing of Module 2 Discussion Questions.</a:t>
            </a:r>
            <a:endParaRPr lang="en-US" dirty="0"/>
          </a:p>
        </p:txBody>
      </p:sp>
      <p:sp>
        <p:nvSpPr>
          <p:cNvPr id="9" name="Content Placeholder 8"/>
          <p:cNvSpPr>
            <a:spLocks noGrp="1"/>
          </p:cNvSpPr>
          <p:nvPr>
            <p:ph sz="half" idx="2"/>
          </p:nvPr>
        </p:nvSpPr>
        <p:spPr/>
        <p:txBody>
          <a:bodyPr>
            <a:normAutofit fontScale="92500" lnSpcReduction="20000"/>
          </a:bodyPr>
          <a:lstStyle/>
          <a:p>
            <a:r>
              <a:rPr lang="en-US" dirty="0" smtClean="0"/>
              <a:t>Briefing</a:t>
            </a:r>
          </a:p>
          <a:p>
            <a:pPr lvl="1"/>
            <a:r>
              <a:rPr lang="en-US" dirty="0" smtClean="0"/>
              <a:t>10:30 a.m. – 10:40 a.m.</a:t>
            </a:r>
          </a:p>
          <a:p>
            <a:pPr marL="457200" lvl="1" indent="0">
              <a:buNone/>
            </a:pPr>
            <a:endParaRPr lang="en-US" dirty="0" smtClean="0"/>
          </a:p>
          <a:p>
            <a:r>
              <a:rPr lang="en-US" dirty="0" smtClean="0"/>
              <a:t>Group discussions of scenario and questions</a:t>
            </a:r>
          </a:p>
          <a:p>
            <a:pPr lvl="1"/>
            <a:r>
              <a:rPr lang="en-US" dirty="0" smtClean="0"/>
              <a:t>10:40 a.m. – 11:30 a.m.</a:t>
            </a:r>
          </a:p>
          <a:p>
            <a:pPr lvl="2"/>
            <a:r>
              <a:rPr lang="en-US" dirty="0" smtClean="0"/>
              <a:t>Town Staff (Room #1)</a:t>
            </a:r>
          </a:p>
          <a:p>
            <a:pPr lvl="2"/>
            <a:r>
              <a:rPr lang="en-US" dirty="0" smtClean="0"/>
              <a:t>All Other Exercise Participants (Room #2)</a:t>
            </a:r>
          </a:p>
          <a:p>
            <a:pPr marL="457200" lvl="1" indent="0">
              <a:buNone/>
            </a:pPr>
            <a:endParaRPr lang="en-US" dirty="0" smtClean="0"/>
          </a:p>
          <a:p>
            <a:r>
              <a:rPr lang="en-US" dirty="0" smtClean="0"/>
              <a:t>Brief back with Facilitator in Room </a:t>
            </a:r>
          </a:p>
          <a:p>
            <a:pPr lvl="1"/>
            <a:r>
              <a:rPr lang="en-US" dirty="0" smtClean="0"/>
              <a:t>11:30 a.m. – noon</a:t>
            </a:r>
            <a:endParaRPr lang="en-US" dirty="0"/>
          </a:p>
        </p:txBody>
      </p:sp>
      <p:sp>
        <p:nvSpPr>
          <p:cNvPr id="4" name="Footer Placeholder 3"/>
          <p:cNvSpPr>
            <a:spLocks noGrp="1"/>
          </p:cNvSpPr>
          <p:nvPr>
            <p:ph type="ftr" sz="quarter" idx="11"/>
          </p:nvPr>
        </p:nvSpPr>
        <p:spPr/>
        <p:txBody>
          <a:bodyPr/>
          <a:lstStyle/>
          <a:p>
            <a:r>
              <a:rPr lang="en-US" dirty="0" smtClean="0"/>
              <a:t>Name of 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35</a:t>
            </a:fld>
            <a:endParaRPr kumimoji="0" lang="en-US" dirty="0"/>
          </a:p>
        </p:txBody>
      </p:sp>
      <p:pic>
        <p:nvPicPr>
          <p:cNvPr id="3" name="Picture 2" descr="q.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135" y="3908009"/>
            <a:ext cx="1472648" cy="1728107"/>
          </a:xfrm>
          <a:prstGeom prst="rect">
            <a:avLst/>
          </a:prstGeom>
        </p:spPr>
      </p:pic>
      <p:sp>
        <p:nvSpPr>
          <p:cNvPr id="10" name="Right Brace 9"/>
          <p:cNvSpPr/>
          <p:nvPr/>
        </p:nvSpPr>
        <p:spPr>
          <a:xfrm>
            <a:off x="4389119" y="1885562"/>
            <a:ext cx="304800" cy="4512189"/>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Tree>
    <p:extLst>
      <p:ext uri="{BB962C8B-B14F-4D97-AF65-F5344CB8AC3E}">
        <p14:creationId xmlns:p14="http://schemas.microsoft.com/office/powerpoint/2010/main" val="170293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Module 2: Discussion Questions</a:t>
            </a:r>
            <a:endParaRPr lang="en-US" sz="4000" dirty="0"/>
          </a:p>
        </p:txBody>
      </p:sp>
      <p:sp>
        <p:nvSpPr>
          <p:cNvPr id="6" name="Content Placeholder 5"/>
          <p:cNvSpPr>
            <a:spLocks noGrp="1"/>
          </p:cNvSpPr>
          <p:nvPr>
            <p:ph idx="1"/>
          </p:nvPr>
        </p:nvSpPr>
        <p:spPr/>
        <p:txBody>
          <a:bodyPr>
            <a:normAutofit fontScale="85000" lnSpcReduction="10000"/>
          </a:bodyPr>
          <a:lstStyle/>
          <a:p>
            <a:r>
              <a:rPr lang="en-US" dirty="0" smtClean="0"/>
              <a:t>What are the key decisions and actions that the Community Control Group is taking as a whole, as well as per each Department/ Organization?</a:t>
            </a:r>
          </a:p>
          <a:p>
            <a:r>
              <a:rPr lang="en-US" dirty="0" smtClean="0"/>
              <a:t>What key issues and/or concerns do you have?</a:t>
            </a:r>
          </a:p>
          <a:p>
            <a:r>
              <a:rPr lang="en-US" dirty="0" smtClean="0"/>
              <a:t>How is the Mayor communicating with the public at risk/ public at large, and what are the key messages?</a:t>
            </a:r>
          </a:p>
          <a:p>
            <a:r>
              <a:rPr lang="en-US" dirty="0" smtClean="0"/>
              <a:t>What are the elements of the Situation Report,</a:t>
            </a:r>
            <a:r>
              <a:rPr lang="en-US" dirty="0"/>
              <a:t> </a:t>
            </a:r>
            <a:r>
              <a:rPr lang="en-US" dirty="0" smtClean="0"/>
              <a:t>and how is information being collected and disseminated, and to whom?</a:t>
            </a:r>
          </a:p>
          <a:p>
            <a:r>
              <a:rPr lang="en-US" dirty="0" smtClean="0"/>
              <a:t>What assistance from outside the community may be called upon, and how will this be undertaken?</a:t>
            </a:r>
            <a:endParaRPr lang="en-US" dirty="0"/>
          </a:p>
        </p:txBody>
      </p:sp>
      <p:sp>
        <p:nvSpPr>
          <p:cNvPr id="4" name="Footer Placeholder 3"/>
          <p:cNvSpPr>
            <a:spLocks noGrp="1"/>
          </p:cNvSpPr>
          <p:nvPr>
            <p:ph type="ftr" sz="quarter" idx="11"/>
          </p:nvPr>
        </p:nvSpPr>
        <p:spPr/>
        <p:txBody>
          <a:bodyPr/>
          <a:lstStyle/>
          <a:p>
            <a:r>
              <a:rPr lang="en-US" dirty="0" smtClean="0"/>
              <a:t>Name of 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36</a:t>
            </a:fld>
            <a:endParaRPr kumimoji="0" lang="en-US" dirty="0"/>
          </a:p>
        </p:txBody>
      </p:sp>
    </p:spTree>
    <p:extLst>
      <p:ext uri="{BB962C8B-B14F-4D97-AF65-F5344CB8AC3E}">
        <p14:creationId xmlns:p14="http://schemas.microsoft.com/office/powerpoint/2010/main" val="2231517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algn="ctr"/>
            <a:r>
              <a:rPr lang="en-US" dirty="0">
                <a:latin typeface="Arial" charset="0"/>
                <a:ea typeface="ＭＳ Ｐゴシック" charset="0"/>
                <a:cs typeface="ＭＳ Ｐゴシック" charset="0"/>
              </a:rPr>
              <a:t>Lunch </a:t>
            </a:r>
            <a:r>
              <a:rPr lang="en-US" dirty="0" smtClean="0">
                <a:latin typeface="Arial" charset="0"/>
                <a:ea typeface="ＭＳ Ｐゴシック" charset="0"/>
                <a:cs typeface="ＭＳ Ｐゴシック" charset="0"/>
              </a:rPr>
              <a:t>– Location/Room</a:t>
            </a:r>
            <a:endParaRPr lang="en-US" dirty="0">
              <a:latin typeface="Arial" charset="0"/>
              <a:ea typeface="ＭＳ Ｐゴシック" charset="0"/>
              <a:cs typeface="ＭＳ Ｐゴシック" charset="0"/>
            </a:endParaRPr>
          </a:p>
        </p:txBody>
      </p:sp>
      <p:sp>
        <p:nvSpPr>
          <p:cNvPr id="95234" name="Content Placeholder 2"/>
          <p:cNvSpPr>
            <a:spLocks noGrp="1"/>
          </p:cNvSpPr>
          <p:nvPr>
            <p:ph idx="1"/>
          </p:nvPr>
        </p:nvSpPr>
        <p:spPr/>
        <p:txBody>
          <a:bodyPr/>
          <a:lstStyle/>
          <a:p>
            <a:pPr>
              <a:buFont typeface="Arial" charset="0"/>
              <a:buNone/>
            </a:pPr>
            <a:endParaRPr lang="en-US" dirty="0">
              <a:latin typeface="Arial" charset="0"/>
              <a:ea typeface="ＭＳ Ｐゴシック" charset="0"/>
              <a:cs typeface="ＭＳ Ｐゴシック" charset="0"/>
            </a:endParaRPr>
          </a:p>
          <a:p>
            <a:pPr>
              <a:buFont typeface="Arial" charset="0"/>
              <a:buNone/>
            </a:pPr>
            <a:r>
              <a:rPr lang="en-US" dirty="0">
                <a:latin typeface="Arial" charset="0"/>
                <a:ea typeface="ＭＳ Ｐゴシック" charset="0"/>
                <a:cs typeface="ＭＳ Ｐゴシック" charset="0"/>
              </a:rPr>
              <a:t>	</a:t>
            </a:r>
            <a:endParaRPr lang="en-US" sz="4000" b="1" dirty="0">
              <a:latin typeface="Arial" charset="0"/>
              <a:ea typeface="ＭＳ Ｐゴシック" charset="0"/>
              <a:cs typeface="ＭＳ Ｐゴシック" charset="0"/>
            </a:endParaRPr>
          </a:p>
        </p:txBody>
      </p:sp>
      <p:pic>
        <p:nvPicPr>
          <p:cNvPr id="952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2098563"/>
            <a:ext cx="3992563" cy="38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256E40-AC75-C84B-B178-8A530914B225}" type="slidenum">
              <a:rPr lang="en-US" sz="1200">
                <a:solidFill>
                  <a:srgbClr val="898989"/>
                </a:solidFill>
              </a:rPr>
              <a:pPr eaLnBrk="1" hangingPunct="1"/>
              <a:t>37</a:t>
            </a:fld>
            <a:endParaRPr lang="en-US" sz="1200" dirty="0">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Narrative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flash flood storm is over and the torrential downpour has stopped</a:t>
            </a:r>
          </a:p>
          <a:p>
            <a:r>
              <a:rPr lang="en-US" dirty="0" smtClean="0"/>
              <a:t>The 9-1-1 call-taking centre is overloaded with calls for assistance</a:t>
            </a:r>
          </a:p>
          <a:p>
            <a:r>
              <a:rPr lang="en-US" dirty="0" smtClean="0"/>
              <a:t>Citizens have returned to their homes to find extensive damage,</a:t>
            </a:r>
            <a:r>
              <a:rPr lang="en-US" dirty="0"/>
              <a:t> </a:t>
            </a:r>
            <a:r>
              <a:rPr lang="en-US" dirty="0" smtClean="0"/>
              <a:t>and insurance adjusters are enroute to the community</a:t>
            </a:r>
          </a:p>
          <a:p>
            <a:r>
              <a:rPr lang="en-US" dirty="0" smtClean="0"/>
              <a:t>The volume of water in the river/stream has begun to recede</a:t>
            </a:r>
          </a:p>
          <a:p>
            <a:r>
              <a:rPr lang="en-US" dirty="0" smtClean="0"/>
              <a:t>Clean up and restoration activities have begun</a:t>
            </a:r>
          </a:p>
          <a:p>
            <a:endParaRPr lang="en-US" dirty="0" smtClean="0"/>
          </a:p>
        </p:txBody>
      </p:sp>
      <p:sp>
        <p:nvSpPr>
          <p:cNvPr id="4" name="Footer Placeholder 3"/>
          <p:cNvSpPr>
            <a:spLocks noGrp="1"/>
          </p:cNvSpPr>
          <p:nvPr>
            <p:ph type="ftr" sz="quarter" idx="11"/>
          </p:nvPr>
        </p:nvSpPr>
        <p:spPr/>
        <p:txBody>
          <a:bodyPr/>
          <a:lstStyle/>
          <a:p>
            <a:r>
              <a:rPr kumimoji="0" lang="en-US" dirty="0" smtClean="0"/>
              <a:t>Exercise Twister TTX - April 1, 2014</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38</a:t>
            </a:fld>
            <a:endParaRPr kumimoji="0" lang="en-US" dirty="0"/>
          </a:p>
        </p:txBody>
      </p:sp>
    </p:spTree>
    <p:extLst>
      <p:ext uri="{BB962C8B-B14F-4D97-AF65-F5344CB8AC3E}">
        <p14:creationId xmlns:p14="http://schemas.microsoft.com/office/powerpoint/2010/main" val="1794392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Module 3</a:t>
            </a:r>
            <a:br>
              <a:rPr lang="en-US" dirty="0" smtClean="0"/>
            </a:br>
            <a:r>
              <a:rPr lang="en-US" dirty="0" smtClean="0"/>
              <a:t>Post-event Recovery</a:t>
            </a:r>
            <a:endParaRPr lang="en-US" dirty="0"/>
          </a:p>
        </p:txBody>
      </p:sp>
      <p:sp>
        <p:nvSpPr>
          <p:cNvPr id="3" name="Content Placeholder 2"/>
          <p:cNvSpPr>
            <a:spLocks noGrp="1"/>
          </p:cNvSpPr>
          <p:nvPr>
            <p:ph sz="half" idx="1"/>
          </p:nvPr>
        </p:nvSpPr>
        <p:spPr/>
        <p:txBody>
          <a:bodyPr>
            <a:normAutofit/>
          </a:bodyPr>
          <a:lstStyle/>
          <a:p>
            <a:r>
              <a:rPr lang="en-US" dirty="0"/>
              <a:t>See </a:t>
            </a:r>
            <a:r>
              <a:rPr lang="en-US" dirty="0" smtClean="0"/>
              <a:t>Appendix D of th</a:t>
            </a:r>
            <a:r>
              <a:rPr lang="en-US" dirty="0"/>
              <a:t>e</a:t>
            </a:r>
            <a:r>
              <a:rPr lang="en-US" dirty="0" smtClean="0"/>
              <a:t> </a:t>
            </a:r>
            <a:r>
              <a:rPr lang="en-US" b="1" dirty="0" smtClean="0"/>
              <a:t>Exercise Plan </a:t>
            </a:r>
            <a:r>
              <a:rPr lang="en-US" dirty="0" smtClean="0"/>
              <a:t>for </a:t>
            </a:r>
            <a:r>
              <a:rPr lang="en-US" dirty="0"/>
              <a:t>updated </a:t>
            </a:r>
            <a:r>
              <a:rPr lang="en-US" dirty="0" smtClean="0"/>
              <a:t>reports:</a:t>
            </a:r>
            <a:endParaRPr lang="en-US" dirty="0"/>
          </a:p>
          <a:p>
            <a:pPr lvl="1"/>
            <a:r>
              <a:rPr lang="en-US" dirty="0" smtClean="0"/>
              <a:t>Environment Canada Weather Report</a:t>
            </a:r>
          </a:p>
          <a:p>
            <a:pPr lvl="1"/>
            <a:r>
              <a:rPr lang="en-US" dirty="0" smtClean="0"/>
              <a:t>Watershed Conditions Statement issued by the local Conservation Authority</a:t>
            </a:r>
            <a:endParaRPr lang="en-US" dirty="0"/>
          </a:p>
          <a:p>
            <a:pPr marL="118872" indent="0">
              <a:buNone/>
            </a:pPr>
            <a:endParaRPr lang="en-US" dirty="0"/>
          </a:p>
        </p:txBody>
      </p:sp>
      <p:pic>
        <p:nvPicPr>
          <p:cNvPr id="8" name="Content Placeholder 7" descr="major damaged roadway.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21774" r="21774"/>
          <a:stretch>
            <a:fillRect/>
          </a:stretch>
        </p:blipFill>
        <p:spPr>
          <a:xfrm>
            <a:off x="4648200" y="1795834"/>
            <a:ext cx="4038600" cy="4623816"/>
          </a:xfrm>
        </p:spPr>
      </p:pic>
      <p:sp>
        <p:nvSpPr>
          <p:cNvPr id="4" name="Footer Placeholder 3"/>
          <p:cNvSpPr>
            <a:spLocks noGrp="1"/>
          </p:cNvSpPr>
          <p:nvPr>
            <p:ph type="ftr" sz="quarter" idx="11"/>
          </p:nvPr>
        </p:nvSpPr>
        <p:spPr>
          <a:xfrm>
            <a:off x="2613572" y="6476999"/>
            <a:ext cx="5507719" cy="274320"/>
          </a:xfrm>
        </p:spPr>
        <p:txBody>
          <a:bodyPr/>
          <a:lstStyle/>
          <a:p>
            <a:r>
              <a:rPr lang="en-US" dirty="0" smtClean="0"/>
              <a:t>Name</a:t>
            </a:r>
            <a:r>
              <a:rPr kumimoji="0" lang="en-US" dirty="0" smtClean="0"/>
              <a:t>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39</a:t>
            </a:fld>
            <a:endParaRPr kumimoji="0" lang="en-US" dirty="0"/>
          </a:p>
        </p:txBody>
      </p:sp>
    </p:spTree>
    <p:extLst>
      <p:ext uri="{BB962C8B-B14F-4D97-AF65-F5344CB8AC3E}">
        <p14:creationId xmlns:p14="http://schemas.microsoft.com/office/powerpoint/2010/main" val="1718925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Damaged Infrastructure</a:t>
            </a:r>
          </a:p>
        </p:txBody>
      </p:sp>
      <p:pic>
        <p:nvPicPr>
          <p:cNvPr id="7" name="Content Placeholder 6" descr="Damaged Bridge.jpg"/>
          <p:cNvPicPr>
            <a:picLocks noGrp="1" noChangeAspect="1"/>
          </p:cNvPicPr>
          <p:nvPr>
            <p:ph sz="half" idx="2"/>
          </p:nvPr>
        </p:nvPicPr>
        <p:blipFill>
          <a:blip r:embed="rId3">
            <a:extLst>
              <a:ext uri="{28A0092B-C50C-407E-A947-70E740481C1C}">
                <a14:useLocalDpi xmlns:a14="http://schemas.microsoft.com/office/drawing/2010/main" val="0"/>
              </a:ext>
            </a:extLst>
          </a:blip>
          <a:srcRect l="25491" r="25491"/>
          <a:stretch>
            <a:fillRect/>
          </a:stretch>
        </p:blipFill>
        <p:spPr>
          <a:prstGeom prst="rect">
            <a:avLst/>
          </a:prstGeom>
        </p:spPr>
      </p:pic>
      <p:pic>
        <p:nvPicPr>
          <p:cNvPr id="9" name="Content Placeholder 3" descr="SB 113.jpg"/>
          <p:cNvPicPr>
            <a:picLocks noGrp="1" noChangeAspect="1"/>
          </p:cNvPicPr>
          <p:nvPr>
            <p:ph sz="half" idx="1"/>
          </p:nvPr>
        </p:nvPicPr>
        <p:blipFill>
          <a:blip r:embed="rId4">
            <a:extLst>
              <a:ext uri="{28A0092B-C50C-407E-A947-70E740481C1C}">
                <a14:useLocalDpi xmlns:a14="http://schemas.microsoft.com/office/drawing/2010/main" val="0"/>
              </a:ext>
            </a:extLst>
          </a:blip>
          <a:srcRect l="17250" r="17250"/>
          <a:stretch>
            <a:fillRect/>
          </a:stretch>
        </p:blipFill>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Greetings &amp; Opening Remarks </a:t>
            </a:r>
            <a:endParaRPr lang="en-US" sz="4000" dirty="0"/>
          </a:p>
        </p:txBody>
      </p:sp>
      <p:sp>
        <p:nvSpPr>
          <p:cNvPr id="3" name="Content Placeholder 2"/>
          <p:cNvSpPr>
            <a:spLocks noGrp="1"/>
          </p:cNvSpPr>
          <p:nvPr>
            <p:ph idx="1"/>
          </p:nvPr>
        </p:nvSpPr>
        <p:spPr/>
        <p:txBody>
          <a:bodyPr>
            <a:normAutofit/>
          </a:bodyPr>
          <a:lstStyle/>
          <a:p>
            <a:pPr lvl="1"/>
            <a:r>
              <a:rPr lang="en-US" dirty="0" smtClean="0"/>
              <a:t>Mayor ______, Town of _________</a:t>
            </a:r>
          </a:p>
          <a:p>
            <a:pPr lvl="1"/>
            <a:endParaRPr lang="en-US" dirty="0"/>
          </a:p>
        </p:txBody>
      </p:sp>
      <p:sp>
        <p:nvSpPr>
          <p:cNvPr id="7" name="Footer Placeholder 6"/>
          <p:cNvSpPr>
            <a:spLocks noGrp="1"/>
          </p:cNvSpPr>
          <p:nvPr>
            <p:ph type="ftr" sz="quarter" idx="11"/>
          </p:nvPr>
        </p:nvSpPr>
        <p:spPr/>
        <p:txBody>
          <a:bodyPr/>
          <a:lstStyle/>
          <a:p>
            <a:r>
              <a:rPr kumimoji="0" lang="en-US" dirty="0" smtClean="0"/>
              <a:t>Name of Exercise and Date</a:t>
            </a:r>
            <a:endParaRPr kumimoji="0" lang="en-US" dirty="0"/>
          </a:p>
        </p:txBody>
      </p:sp>
      <p:sp>
        <p:nvSpPr>
          <p:cNvPr id="8" name="Slide Number Placeholder 7"/>
          <p:cNvSpPr>
            <a:spLocks noGrp="1"/>
          </p:cNvSpPr>
          <p:nvPr>
            <p:ph type="sldNum" sz="quarter" idx="12"/>
          </p:nvPr>
        </p:nvSpPr>
        <p:spPr/>
        <p:txBody>
          <a:bodyPr/>
          <a:lstStyle/>
          <a:p>
            <a:fld id="{9648F39E-9C37-485F-AC97-16BB4BDF9F49}" type="slidenum">
              <a:rPr kumimoji="0" lang="en-US" smtClean="0"/>
              <a:t>5</a:t>
            </a:fld>
            <a:endParaRPr kumimoji="0" lang="en-US" dirty="0"/>
          </a:p>
        </p:txBody>
      </p:sp>
    </p:spTree>
    <p:extLst>
      <p:ext uri="{BB962C8B-B14F-4D97-AF65-F5344CB8AC3E}">
        <p14:creationId xmlns:p14="http://schemas.microsoft.com/office/powerpoint/2010/main" val="1956753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Damage from Fallen Trees </a:t>
            </a:r>
            <a:endParaRPr lang="en-US" dirty="0"/>
          </a:p>
        </p:txBody>
      </p:sp>
      <p:pic>
        <p:nvPicPr>
          <p:cNvPr id="6" name="Content Placeholder 5" descr="debris removal in the river.jpg"/>
          <p:cNvPicPr>
            <a:picLocks noGrp="1" noChangeAspect="1"/>
          </p:cNvPicPr>
          <p:nvPr>
            <p:ph idx="1"/>
          </p:nvPr>
        </p:nvPicPr>
        <p:blipFill>
          <a:blip r:embed="rId2" cstate="email">
            <a:extLst>
              <a:ext uri="{28A0092B-C50C-407E-A947-70E740481C1C}">
                <a14:useLocalDpi xmlns:a14="http://schemas.microsoft.com/office/drawing/2010/main" val="0"/>
              </a:ext>
            </a:extLst>
          </a:blip>
          <a:srcRect t="2973" b="2973"/>
          <a:stretch>
            <a:fillRect/>
          </a:stretch>
        </p:blipFill>
        <p:spPr>
          <a:xfrm>
            <a:off x="2430371" y="1775192"/>
            <a:ext cx="3935533" cy="2212044"/>
          </a:xfrm>
        </p:spPr>
      </p:pic>
      <p:sp>
        <p:nvSpPr>
          <p:cNvPr id="4" name="Footer Placeholder 3"/>
          <p:cNvSpPr>
            <a:spLocks noGrp="1"/>
          </p:cNvSpPr>
          <p:nvPr>
            <p:ph type="ftr" sz="quarter" idx="11"/>
          </p:nvPr>
        </p:nvSpPr>
        <p:spPr/>
        <p:txBody>
          <a:bodyPr/>
          <a:lstStyle/>
          <a:p>
            <a:r>
              <a:rPr kumimoji="0" lang="en-US" dirty="0" smtClean="0"/>
              <a:t>Name of Exercise </a:t>
            </a:r>
            <a:r>
              <a:rPr lang="en-US" dirty="0" smtClean="0"/>
              <a:t>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41</a:t>
            </a:fld>
            <a:endParaRPr kumimoji="0" lang="en-US" dirty="0"/>
          </a:p>
        </p:txBody>
      </p:sp>
      <p:pic>
        <p:nvPicPr>
          <p:cNvPr id="8" name="Picture 7"/>
          <p:cNvPicPr>
            <a:picLocks noChangeAspect="1"/>
          </p:cNvPicPr>
          <p:nvPr/>
        </p:nvPicPr>
        <p:blipFill>
          <a:blip r:embed="rId3"/>
          <a:stretch>
            <a:fillRect/>
          </a:stretch>
        </p:blipFill>
        <p:spPr>
          <a:xfrm>
            <a:off x="457200" y="4268512"/>
            <a:ext cx="3492500" cy="2324100"/>
          </a:xfrm>
          <a:prstGeom prst="rect">
            <a:avLst/>
          </a:prstGeom>
        </p:spPr>
      </p:pic>
      <p:pic>
        <p:nvPicPr>
          <p:cNvPr id="9" name="Picture 8"/>
          <p:cNvPicPr>
            <a:picLocks noChangeAspect="1"/>
          </p:cNvPicPr>
          <p:nvPr/>
        </p:nvPicPr>
        <p:blipFill>
          <a:blip r:embed="rId4"/>
          <a:stretch>
            <a:fillRect/>
          </a:stretch>
        </p:blipFill>
        <p:spPr>
          <a:xfrm>
            <a:off x="4751603" y="4268512"/>
            <a:ext cx="3935197" cy="2212386"/>
          </a:xfrm>
          <a:prstGeom prst="rect">
            <a:avLst/>
          </a:prstGeom>
        </p:spPr>
      </p:pic>
    </p:spTree>
    <p:extLst>
      <p:ext uri="{BB962C8B-B14F-4D97-AF65-F5344CB8AC3E}">
        <p14:creationId xmlns:p14="http://schemas.microsoft.com/office/powerpoint/2010/main" val="346655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Recovery</a:t>
            </a:r>
            <a:endParaRPr lang="en-US" dirty="0"/>
          </a:p>
        </p:txBody>
      </p:sp>
      <p:pic>
        <p:nvPicPr>
          <p:cNvPr id="6" name="Content Placeholder 5" descr="aftermath of flood.jpg"/>
          <p:cNvPicPr>
            <a:picLocks noGrp="1" noChangeAspect="1"/>
          </p:cNvPicPr>
          <p:nvPr>
            <p:ph idx="1"/>
          </p:nvPr>
        </p:nvPicPr>
        <p:blipFill>
          <a:blip r:embed="rId2" cstate="email">
            <a:extLst>
              <a:ext uri="{28A0092B-C50C-407E-A947-70E740481C1C}">
                <a14:useLocalDpi xmlns:a14="http://schemas.microsoft.com/office/drawing/2010/main" val="0"/>
              </a:ext>
            </a:extLst>
          </a:blip>
          <a:srcRect t="145" b="145"/>
          <a:stretch>
            <a:fillRect/>
          </a:stretch>
        </p:blipFill>
        <p:spPr>
          <a:xfrm>
            <a:off x="5011410" y="1408176"/>
            <a:ext cx="4132590" cy="2322804"/>
          </a:xfrm>
        </p:spPr>
      </p:pic>
      <p:sp>
        <p:nvSpPr>
          <p:cNvPr id="4" name="Footer Placeholder 3"/>
          <p:cNvSpPr>
            <a:spLocks noGrp="1"/>
          </p:cNvSpPr>
          <p:nvPr>
            <p:ph type="ftr" sz="quarter" idx="11"/>
          </p:nvPr>
        </p:nvSpPr>
        <p:spPr/>
        <p:txBody>
          <a:bodyPr/>
          <a:lstStyle/>
          <a:p>
            <a:r>
              <a:rPr kumimoji="0" lang="en-US" dirty="0" smtClean="0"/>
              <a:t>Name of Exercise </a:t>
            </a:r>
            <a:r>
              <a:rPr lang="en-US" dirty="0" smtClean="0"/>
              <a:t>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42</a:t>
            </a:fld>
            <a:endParaRPr kumimoji="0" lang="en-US" dirty="0"/>
          </a:p>
        </p:txBody>
      </p:sp>
      <p:pic>
        <p:nvPicPr>
          <p:cNvPr id="7" name="Picture 6"/>
          <p:cNvPicPr>
            <a:picLocks noChangeAspect="1"/>
          </p:cNvPicPr>
          <p:nvPr/>
        </p:nvPicPr>
        <p:blipFill>
          <a:blip r:embed="rId3"/>
          <a:stretch>
            <a:fillRect/>
          </a:stretch>
        </p:blipFill>
        <p:spPr>
          <a:xfrm>
            <a:off x="2640596" y="3361001"/>
            <a:ext cx="2203697" cy="2168099"/>
          </a:xfrm>
          <a:prstGeom prst="rect">
            <a:avLst/>
          </a:prstGeom>
        </p:spPr>
      </p:pic>
      <p:pic>
        <p:nvPicPr>
          <p:cNvPr id="9" name="Picture 8"/>
          <p:cNvPicPr>
            <a:picLocks noChangeAspect="1"/>
          </p:cNvPicPr>
          <p:nvPr/>
        </p:nvPicPr>
        <p:blipFill>
          <a:blip r:embed="rId4"/>
          <a:stretch>
            <a:fillRect/>
          </a:stretch>
        </p:blipFill>
        <p:spPr>
          <a:xfrm>
            <a:off x="282624" y="1529229"/>
            <a:ext cx="2241210" cy="1678744"/>
          </a:xfrm>
          <a:prstGeom prst="rect">
            <a:avLst/>
          </a:prstGeom>
        </p:spPr>
      </p:pic>
      <p:pic>
        <p:nvPicPr>
          <p:cNvPr id="10" name="Picture 9"/>
          <p:cNvPicPr>
            <a:picLocks noChangeAspect="1"/>
          </p:cNvPicPr>
          <p:nvPr/>
        </p:nvPicPr>
        <p:blipFill>
          <a:blip r:embed="rId5"/>
          <a:stretch>
            <a:fillRect/>
          </a:stretch>
        </p:blipFill>
        <p:spPr>
          <a:xfrm>
            <a:off x="5440966" y="3970792"/>
            <a:ext cx="2971807" cy="2225987"/>
          </a:xfrm>
          <a:prstGeom prst="rect">
            <a:avLst/>
          </a:prstGeom>
        </p:spPr>
      </p:pic>
      <p:pic>
        <p:nvPicPr>
          <p:cNvPr id="11" name="Picture 10"/>
          <p:cNvPicPr>
            <a:picLocks noChangeAspect="1"/>
          </p:cNvPicPr>
          <p:nvPr/>
        </p:nvPicPr>
        <p:blipFill>
          <a:blip r:embed="rId6"/>
          <a:stretch>
            <a:fillRect/>
          </a:stretch>
        </p:blipFill>
        <p:spPr>
          <a:xfrm>
            <a:off x="472646" y="4940588"/>
            <a:ext cx="2051188" cy="1536411"/>
          </a:xfrm>
          <a:prstGeom prst="rect">
            <a:avLst/>
          </a:prstGeom>
        </p:spPr>
      </p:pic>
    </p:spTree>
    <p:extLst>
      <p:ext uri="{BB962C8B-B14F-4D97-AF65-F5344CB8AC3E}">
        <p14:creationId xmlns:p14="http://schemas.microsoft.com/office/powerpoint/2010/main" val="3373695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Module 3: Key Issues</a:t>
            </a:r>
            <a:endParaRPr lang="en-US" dirty="0"/>
          </a:p>
        </p:txBody>
      </p:sp>
      <p:sp>
        <p:nvSpPr>
          <p:cNvPr id="3" name="Content Placeholder 2"/>
          <p:cNvSpPr>
            <a:spLocks noGrp="1"/>
          </p:cNvSpPr>
          <p:nvPr>
            <p:ph idx="1"/>
          </p:nvPr>
        </p:nvSpPr>
        <p:spPr/>
        <p:txBody>
          <a:bodyPr>
            <a:normAutofit fontScale="85000" lnSpcReduction="10000"/>
          </a:bodyPr>
          <a:lstStyle/>
          <a:p>
            <a:pPr marL="118872" lvl="0" indent="0">
              <a:buNone/>
            </a:pPr>
            <a:endParaRPr lang="en-US" dirty="0"/>
          </a:p>
          <a:p>
            <a:pPr lvl="0"/>
            <a:r>
              <a:rPr lang="en-US" dirty="0"/>
              <a:t>Many </a:t>
            </a:r>
            <a:r>
              <a:rPr lang="en-US" dirty="0" smtClean="0"/>
              <a:t>damaged homes, businesses, buildings, cars, energy and transportation infrastructure, and agricultural assets</a:t>
            </a:r>
          </a:p>
          <a:p>
            <a:pPr lvl="0"/>
            <a:r>
              <a:rPr lang="en-US" dirty="0" smtClean="0"/>
              <a:t>Financial hardship of costly home repairs, lost wages</a:t>
            </a:r>
          </a:p>
          <a:p>
            <a:pPr lvl="0"/>
            <a:r>
              <a:rPr lang="en-US" dirty="0" smtClean="0"/>
              <a:t>Down wires and scattered debris that needs to be removed</a:t>
            </a:r>
            <a:endParaRPr lang="en-US" dirty="0"/>
          </a:p>
          <a:p>
            <a:pPr lvl="0"/>
            <a:r>
              <a:rPr lang="en-US" dirty="0"/>
              <a:t>Emergency crews are running out of </a:t>
            </a:r>
            <a:r>
              <a:rPr lang="en-US" dirty="0" smtClean="0"/>
              <a:t>daylight</a:t>
            </a:r>
          </a:p>
          <a:p>
            <a:pPr lvl="0"/>
            <a:r>
              <a:rPr lang="en-US" dirty="0" smtClean="0"/>
              <a:t>Repair and restoration of damaged public facilities</a:t>
            </a:r>
            <a:endParaRPr lang="en-US" dirty="0"/>
          </a:p>
          <a:p>
            <a:pPr lvl="0"/>
            <a:r>
              <a:rPr lang="en-US" dirty="0"/>
              <a:t>Outside emergent volunteers and curious people are attempting to get into </a:t>
            </a:r>
            <a:r>
              <a:rPr lang="en-US" dirty="0" smtClean="0"/>
              <a:t>the community</a:t>
            </a:r>
          </a:p>
          <a:p>
            <a:pPr lvl="0"/>
            <a:r>
              <a:rPr lang="en-US" dirty="0" smtClean="0"/>
              <a:t>Media outlets are covering the story</a:t>
            </a:r>
            <a:endParaRPr lang="en-US" dirty="0"/>
          </a:p>
          <a:p>
            <a:pPr marL="118872" indent="0">
              <a:buNone/>
            </a:pPr>
            <a:endParaRPr lang="en-US" dirty="0"/>
          </a:p>
        </p:txBody>
      </p:sp>
      <p:sp>
        <p:nvSpPr>
          <p:cNvPr id="4" name="Footer Placeholder 3"/>
          <p:cNvSpPr>
            <a:spLocks noGrp="1"/>
          </p:cNvSpPr>
          <p:nvPr>
            <p:ph type="ftr" sz="quarter" idx="11"/>
          </p:nvPr>
        </p:nvSpPr>
        <p:spPr>
          <a:xfrm>
            <a:off x="2843276" y="6476999"/>
            <a:ext cx="5507719" cy="274320"/>
          </a:xfrm>
        </p:spPr>
        <p:txBody>
          <a:bodyPr/>
          <a:lstStyle/>
          <a:p>
            <a:r>
              <a:rPr lang="en-US" dirty="0" smtClean="0"/>
              <a:t>Name of </a:t>
            </a:r>
            <a:r>
              <a:rPr kumimoji="0" lang="en-US" dirty="0" smtClean="0"/>
              <a:t>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43</a:t>
            </a:fld>
            <a:endParaRPr kumimoji="0" lang="en-US" dirty="0"/>
          </a:p>
        </p:txBody>
      </p:sp>
    </p:spTree>
    <p:extLst>
      <p:ext uri="{BB962C8B-B14F-4D97-AF65-F5344CB8AC3E}">
        <p14:creationId xmlns:p14="http://schemas.microsoft.com/office/powerpoint/2010/main" val="2309741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Module 3: Discussion Questions</a:t>
            </a:r>
            <a:endParaRPr lang="en-US" sz="4000" dirty="0"/>
          </a:p>
        </p:txBody>
      </p:sp>
      <p:sp>
        <p:nvSpPr>
          <p:cNvPr id="8" name="Content Placeholder 7"/>
          <p:cNvSpPr>
            <a:spLocks noGrp="1"/>
          </p:cNvSpPr>
          <p:nvPr>
            <p:ph sz="half" idx="1"/>
          </p:nvPr>
        </p:nvSpPr>
        <p:spPr/>
        <p:txBody>
          <a:bodyPr>
            <a:normAutofit fontScale="92500" lnSpcReduction="20000"/>
          </a:bodyPr>
          <a:lstStyle/>
          <a:p>
            <a:r>
              <a:rPr lang="en-US" dirty="0" smtClean="0"/>
              <a:t>Please refer to page __ of the </a:t>
            </a:r>
            <a:r>
              <a:rPr lang="en-US" b="1" dirty="0" smtClean="0"/>
              <a:t>Exercise Plan </a:t>
            </a:r>
            <a:r>
              <a:rPr lang="en-US" dirty="0" smtClean="0"/>
              <a:t>for listing of Module 3 Discussion Questions.</a:t>
            </a:r>
            <a:endParaRPr lang="en-US" dirty="0"/>
          </a:p>
        </p:txBody>
      </p:sp>
      <p:sp>
        <p:nvSpPr>
          <p:cNvPr id="9" name="Content Placeholder 8"/>
          <p:cNvSpPr>
            <a:spLocks noGrp="1"/>
          </p:cNvSpPr>
          <p:nvPr>
            <p:ph sz="half" idx="2"/>
          </p:nvPr>
        </p:nvSpPr>
        <p:spPr/>
        <p:txBody>
          <a:bodyPr>
            <a:normAutofit fontScale="92500" lnSpcReduction="20000"/>
          </a:bodyPr>
          <a:lstStyle/>
          <a:p>
            <a:r>
              <a:rPr lang="en-US" dirty="0" smtClean="0"/>
              <a:t>Briefing</a:t>
            </a:r>
          </a:p>
          <a:p>
            <a:pPr lvl="1"/>
            <a:r>
              <a:rPr lang="en-US" dirty="0" smtClean="0"/>
              <a:t>1:00 p.m. – 2:15 p.m.</a:t>
            </a:r>
          </a:p>
          <a:p>
            <a:pPr marL="457200" lvl="1" indent="0">
              <a:buNone/>
            </a:pPr>
            <a:endParaRPr lang="en-US" dirty="0" smtClean="0"/>
          </a:p>
          <a:p>
            <a:r>
              <a:rPr lang="en-US" dirty="0" smtClean="0"/>
              <a:t>Group discussion of scenario and questions</a:t>
            </a:r>
          </a:p>
          <a:p>
            <a:pPr lvl="1"/>
            <a:r>
              <a:rPr lang="en-US" dirty="0" smtClean="0"/>
              <a:t>1:10 p.m. – 1:45 p.m.</a:t>
            </a:r>
          </a:p>
          <a:p>
            <a:pPr lvl="2"/>
            <a:r>
              <a:rPr lang="en-US" dirty="0" smtClean="0"/>
              <a:t>Mass Casualty Response Group (Room 1)</a:t>
            </a:r>
          </a:p>
          <a:p>
            <a:pPr lvl="2"/>
            <a:r>
              <a:rPr lang="en-US" dirty="0" smtClean="0"/>
              <a:t>All Other Exercise Participants (Room 2)</a:t>
            </a:r>
          </a:p>
          <a:p>
            <a:pPr marL="457200" lvl="1" indent="0">
              <a:buNone/>
            </a:pPr>
            <a:endParaRPr lang="en-US" dirty="0" smtClean="0"/>
          </a:p>
          <a:p>
            <a:r>
              <a:rPr lang="en-US" dirty="0" smtClean="0"/>
              <a:t>Brief back with Facilitator</a:t>
            </a:r>
          </a:p>
          <a:p>
            <a:pPr lvl="1"/>
            <a:r>
              <a:rPr lang="en-US" dirty="0" smtClean="0"/>
              <a:t>1:45 p.m.– 2:15 p.m.</a:t>
            </a:r>
            <a:endParaRPr lang="en-US" dirty="0"/>
          </a:p>
        </p:txBody>
      </p:sp>
      <p:sp>
        <p:nvSpPr>
          <p:cNvPr id="4" name="Footer Placeholder 3"/>
          <p:cNvSpPr>
            <a:spLocks noGrp="1"/>
          </p:cNvSpPr>
          <p:nvPr>
            <p:ph type="ftr" sz="quarter" idx="11"/>
          </p:nvPr>
        </p:nvSpPr>
        <p:spPr/>
        <p:txBody>
          <a:bodyPr/>
          <a:lstStyle/>
          <a:p>
            <a:r>
              <a:rPr lang="en-US" dirty="0" smtClean="0"/>
              <a:t>Name of </a:t>
            </a:r>
            <a:r>
              <a:rPr kumimoji="0" lang="en-US" dirty="0" smtClean="0"/>
              <a:t>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44</a:t>
            </a:fld>
            <a:endParaRPr kumimoji="0" lang="en-US" dirty="0"/>
          </a:p>
        </p:txBody>
      </p:sp>
      <p:pic>
        <p:nvPicPr>
          <p:cNvPr id="6" name="Picture 5" descr="group 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32" y="3866598"/>
            <a:ext cx="2120900" cy="1587500"/>
          </a:xfrm>
          <a:prstGeom prst="rect">
            <a:avLst/>
          </a:prstGeom>
        </p:spPr>
      </p:pic>
      <p:sp>
        <p:nvSpPr>
          <p:cNvPr id="10" name="Right Brace 9"/>
          <p:cNvSpPr/>
          <p:nvPr/>
        </p:nvSpPr>
        <p:spPr>
          <a:xfrm>
            <a:off x="4389119" y="1885562"/>
            <a:ext cx="304800" cy="4376089"/>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Tree>
    <p:extLst>
      <p:ext uri="{BB962C8B-B14F-4D97-AF65-F5344CB8AC3E}">
        <p14:creationId xmlns:p14="http://schemas.microsoft.com/office/powerpoint/2010/main" val="3695222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Module 3: Discussion Questions</a:t>
            </a:r>
            <a:endParaRPr lang="en-US" sz="4000" dirty="0"/>
          </a:p>
        </p:txBody>
      </p:sp>
      <p:sp>
        <p:nvSpPr>
          <p:cNvPr id="3" name="Content Placeholder 2"/>
          <p:cNvSpPr>
            <a:spLocks noGrp="1"/>
          </p:cNvSpPr>
          <p:nvPr>
            <p:ph idx="1"/>
          </p:nvPr>
        </p:nvSpPr>
        <p:spPr/>
        <p:txBody>
          <a:bodyPr>
            <a:normAutofit fontScale="85000" lnSpcReduction="10000"/>
          </a:bodyPr>
          <a:lstStyle/>
          <a:p>
            <a:r>
              <a:rPr lang="en-US" dirty="0" smtClean="0"/>
              <a:t>What are the total economic consequences, taking into account the destruction of natural assets?</a:t>
            </a:r>
          </a:p>
          <a:p>
            <a:r>
              <a:rPr lang="en-US" dirty="0" smtClean="0"/>
              <a:t>What bill will tax payers be left picking up?</a:t>
            </a:r>
          </a:p>
          <a:p>
            <a:r>
              <a:rPr lang="en-US" dirty="0" smtClean="0"/>
              <a:t>How will displaced people </a:t>
            </a:r>
            <a:r>
              <a:rPr lang="en-US" dirty="0"/>
              <a:t>be accommodated</a:t>
            </a:r>
            <a:r>
              <a:rPr lang="en-US" dirty="0" smtClean="0"/>
              <a:t>?</a:t>
            </a:r>
          </a:p>
          <a:p>
            <a:r>
              <a:rPr lang="en-US" dirty="0" smtClean="0"/>
              <a:t>How will the repair and restoration of damaged public facilities, and transportation networks be undertaken?</a:t>
            </a:r>
          </a:p>
          <a:p>
            <a:r>
              <a:rPr lang="en-US" dirty="0" smtClean="0"/>
              <a:t>How will the municipality communicate with the public regarding under the Disaster Financial Assistance Arrangements Program?</a:t>
            </a:r>
          </a:p>
          <a:p>
            <a:r>
              <a:rPr lang="en-US" dirty="0" smtClean="0"/>
              <a:t>What are the risks and opportunities from the changing demand for goods and services?</a:t>
            </a:r>
          </a:p>
        </p:txBody>
      </p:sp>
      <p:sp>
        <p:nvSpPr>
          <p:cNvPr id="4" name="Footer Placeholder 3"/>
          <p:cNvSpPr>
            <a:spLocks noGrp="1"/>
          </p:cNvSpPr>
          <p:nvPr>
            <p:ph type="ftr" sz="quarter" idx="11"/>
          </p:nvPr>
        </p:nvSpPr>
        <p:spPr/>
        <p:txBody>
          <a:bodyPr/>
          <a:lstStyle/>
          <a:p>
            <a:r>
              <a:rPr lang="en-US" dirty="0" smtClean="0"/>
              <a:t>Name of </a:t>
            </a:r>
            <a:r>
              <a:rPr kumimoji="0" lang="en-US" dirty="0" smtClean="0"/>
              <a:t>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45</a:t>
            </a:fld>
            <a:endParaRPr kumimoji="0" lang="en-US" dirty="0"/>
          </a:p>
        </p:txBody>
      </p:sp>
    </p:spTree>
    <p:extLst>
      <p:ext uri="{BB962C8B-B14F-4D97-AF65-F5344CB8AC3E}">
        <p14:creationId xmlns:p14="http://schemas.microsoft.com/office/powerpoint/2010/main" val="2823359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pPr algn="ctr"/>
            <a:r>
              <a:rPr lang="en-US" dirty="0" smtClean="0">
                <a:latin typeface="Arial" charset="0"/>
                <a:ea typeface="ＭＳ Ｐゴシック" charset="0"/>
                <a:cs typeface="ＭＳ Ｐゴシック" charset="0"/>
              </a:rPr>
              <a:t>Nutritional </a:t>
            </a:r>
            <a:r>
              <a:rPr lang="en-US" dirty="0">
                <a:latin typeface="Arial" charset="0"/>
                <a:ea typeface="ＭＳ Ｐゴシック" charset="0"/>
                <a:cs typeface="ＭＳ Ｐゴシック" charset="0"/>
              </a:rPr>
              <a:t>Break</a:t>
            </a:r>
          </a:p>
        </p:txBody>
      </p:sp>
      <p:pic>
        <p:nvPicPr>
          <p:cNvPr id="11878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2249229"/>
            <a:ext cx="4251325" cy="301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9E90C9-FFB6-3049-A372-7D25B4D704E8}" type="slidenum">
              <a:rPr lang="en-US" sz="1200">
                <a:solidFill>
                  <a:srgbClr val="898989"/>
                </a:solidFill>
              </a:rPr>
              <a:pPr eaLnBrk="1" hangingPunct="1"/>
              <a:t>46</a:t>
            </a:fld>
            <a:endParaRPr lang="en-US" sz="1200" dirty="0">
              <a:solidFill>
                <a:srgbClr val="FFFF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Hot-Wash</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18872" indent="0">
              <a:buNone/>
            </a:pPr>
            <a:endParaRPr lang="en-US" dirty="0"/>
          </a:p>
        </p:txBody>
      </p:sp>
      <p:sp>
        <p:nvSpPr>
          <p:cNvPr id="4" name="Content Placeholder 3"/>
          <p:cNvSpPr>
            <a:spLocks noGrp="1"/>
          </p:cNvSpPr>
          <p:nvPr>
            <p:ph sz="half" idx="2"/>
          </p:nvPr>
        </p:nvSpPr>
        <p:spPr/>
        <p:txBody>
          <a:bodyPr/>
          <a:lstStyle/>
          <a:p>
            <a:pPr marL="118872" indent="0">
              <a:buNone/>
            </a:pPr>
            <a:endParaRPr lang="en-US" dirty="0" smtClean="0"/>
          </a:p>
          <a:p>
            <a:endParaRPr lang="en-US" dirty="0"/>
          </a:p>
          <a:p>
            <a:endParaRPr lang="en-US" dirty="0" smtClean="0"/>
          </a:p>
          <a:p>
            <a:endParaRPr lang="en-US" dirty="0"/>
          </a:p>
          <a:p>
            <a:r>
              <a:rPr lang="en-US" sz="3600" dirty="0" smtClean="0"/>
              <a:t>Strengths</a:t>
            </a:r>
          </a:p>
          <a:p>
            <a:endParaRPr lang="en-US" sz="3600" dirty="0"/>
          </a:p>
          <a:p>
            <a:r>
              <a:rPr lang="en-US" sz="3600" dirty="0" smtClean="0"/>
              <a:t>Areas for Improvement</a:t>
            </a:r>
          </a:p>
          <a:p>
            <a:endParaRPr lang="en-US" dirty="0"/>
          </a:p>
          <a:p>
            <a:pPr marL="118872" indent="0">
              <a:buNone/>
            </a:pPr>
            <a:endParaRPr lang="en-US" dirty="0" smtClean="0"/>
          </a:p>
        </p:txBody>
      </p:sp>
      <p:sp>
        <p:nvSpPr>
          <p:cNvPr id="5" name="Footer Placeholder 4"/>
          <p:cNvSpPr>
            <a:spLocks noGrp="1"/>
          </p:cNvSpPr>
          <p:nvPr>
            <p:ph type="ftr" sz="quarter" idx="11"/>
          </p:nvPr>
        </p:nvSpPr>
        <p:spPr/>
        <p:txBody>
          <a:bodyPr/>
          <a:lstStyle/>
          <a:p>
            <a:r>
              <a:rPr kumimoji="0" lang="en-US" dirty="0" smtClean="0"/>
              <a:t>Name of Exercise  and Date </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47</a:t>
            </a:fld>
            <a:endParaRPr kumimoji="0"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865843286"/>
              </p:ext>
            </p:extLst>
          </p:nvPr>
        </p:nvGraphicFramePr>
        <p:xfrm>
          <a:off x="938796" y="2008808"/>
          <a:ext cx="3403600" cy="3657600"/>
        </p:xfrm>
        <a:graphic>
          <a:graphicData uri="http://schemas.openxmlformats.org/presentationml/2006/ole">
            <mc:AlternateContent xmlns:mc="http://schemas.openxmlformats.org/markup-compatibility/2006">
              <mc:Choice xmlns:v="urn:schemas-microsoft-com:vml" Requires="v">
                <p:oleObj spid="_x0000_s4395" r:id="rId3" imgW="3403600" imgH="3657600" progId="">
                  <p:embed/>
                </p:oleObj>
              </mc:Choice>
              <mc:Fallback>
                <p:oleObj r:id="rId3" imgW="3403600" imgH="3657600" progId="">
                  <p:embed/>
                  <p:pic>
                    <p:nvPicPr>
                      <p:cNvPr id="0" name=""/>
                      <p:cNvPicPr/>
                      <p:nvPr/>
                    </p:nvPicPr>
                    <p:blipFill>
                      <a:blip r:embed="rId4"/>
                      <a:stretch>
                        <a:fillRect/>
                      </a:stretch>
                    </p:blipFill>
                    <p:spPr>
                      <a:xfrm>
                        <a:off x="938796" y="2008808"/>
                        <a:ext cx="3403600" cy="3657600"/>
                      </a:xfrm>
                      <a:prstGeom prst="rect">
                        <a:avLst/>
                      </a:prstGeom>
                    </p:spPr>
                  </p:pic>
                </p:oleObj>
              </mc:Fallback>
            </mc:AlternateContent>
          </a:graphicData>
        </a:graphic>
      </p:graphicFrame>
    </p:spTree>
    <p:extLst>
      <p:ext uri="{BB962C8B-B14F-4D97-AF65-F5344CB8AC3E}">
        <p14:creationId xmlns:p14="http://schemas.microsoft.com/office/powerpoint/2010/main" val="2228530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Closing Comments</a:t>
            </a:r>
            <a:endParaRPr lang="en-US" dirty="0"/>
          </a:p>
        </p:txBody>
      </p:sp>
      <p:sp>
        <p:nvSpPr>
          <p:cNvPr id="7" name="Content Placeholder 6"/>
          <p:cNvSpPr>
            <a:spLocks noGrp="1"/>
          </p:cNvSpPr>
          <p:nvPr>
            <p:ph idx="1"/>
          </p:nvPr>
        </p:nvSpPr>
        <p:spPr/>
        <p:txBody>
          <a:bodyPr>
            <a:normAutofit fontScale="92500" lnSpcReduction="20000"/>
          </a:bodyPr>
          <a:lstStyle/>
          <a:p>
            <a:r>
              <a:rPr lang="en-US" sz="3000" dirty="0" smtClean="0"/>
              <a:t>Name , Exercise Facilitator</a:t>
            </a:r>
          </a:p>
          <a:p>
            <a:pPr lvl="1"/>
            <a:r>
              <a:rPr lang="en-US" sz="2600" dirty="0" smtClean="0"/>
              <a:t>Participant Feedback Forms</a:t>
            </a:r>
          </a:p>
          <a:p>
            <a:pPr lvl="1"/>
            <a:r>
              <a:rPr lang="en-US" sz="2600" dirty="0" smtClean="0"/>
              <a:t>Next Steps - Evaluation</a:t>
            </a:r>
          </a:p>
          <a:p>
            <a:pPr lvl="1"/>
            <a:r>
              <a:rPr lang="en-US" sz="2600" dirty="0" smtClean="0"/>
              <a:t>After-Action Report will be e-mailed to the Community Emergency Control Group on _______</a:t>
            </a:r>
          </a:p>
          <a:p>
            <a:pPr lvl="1"/>
            <a:r>
              <a:rPr lang="en-US" sz="2600" dirty="0" smtClean="0"/>
              <a:t>Announce date of the After-Action Meeting</a:t>
            </a:r>
          </a:p>
          <a:p>
            <a:pPr marL="457200" lvl="1" indent="0">
              <a:buNone/>
            </a:pPr>
            <a:endParaRPr lang="en-US" sz="2600" dirty="0" smtClean="0"/>
          </a:p>
          <a:p>
            <a:r>
              <a:rPr lang="en-US" sz="3000" dirty="0" smtClean="0"/>
              <a:t>Mayor _____, Name of Community </a:t>
            </a:r>
          </a:p>
          <a:p>
            <a:pPr lvl="1"/>
            <a:r>
              <a:rPr lang="en-US" sz="2600" dirty="0" smtClean="0"/>
              <a:t>Acknowledge the Facilitator, Observers, SME, Evaluators, and fellow members of the Community ECG</a:t>
            </a:r>
          </a:p>
          <a:p>
            <a:pPr lvl="1"/>
            <a:r>
              <a:rPr lang="en-US" sz="2600" dirty="0" smtClean="0"/>
              <a:t>Thank the Emergency </a:t>
            </a:r>
            <a:r>
              <a:rPr lang="en-US" sz="2600" dirty="0"/>
              <a:t>M</a:t>
            </a:r>
            <a:r>
              <a:rPr lang="en-US" sz="2600" dirty="0" smtClean="0"/>
              <a:t>anagement Program Committee, and Exercise Planning Team</a:t>
            </a:r>
          </a:p>
        </p:txBody>
      </p:sp>
      <p:sp>
        <p:nvSpPr>
          <p:cNvPr id="5" name="Footer Placeholder 4"/>
          <p:cNvSpPr>
            <a:spLocks noGrp="1"/>
          </p:cNvSpPr>
          <p:nvPr>
            <p:ph type="ftr" sz="quarter" idx="11"/>
          </p:nvPr>
        </p:nvSpPr>
        <p:spPr/>
        <p:txBody>
          <a:bodyPr/>
          <a:lstStyle/>
          <a:p>
            <a:r>
              <a:rPr kumimoji="0" lang="en-US" dirty="0" smtClean="0"/>
              <a:t>Name of Exercise </a:t>
            </a:r>
            <a:r>
              <a:rPr lang="en-US" dirty="0" smtClean="0"/>
              <a:t>and Date</a:t>
            </a:r>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48</a:t>
            </a:fld>
            <a:endParaRPr kumimoji="0" lang="en-US" dirty="0"/>
          </a:p>
        </p:txBody>
      </p:sp>
    </p:spTree>
    <p:extLst>
      <p:ext uri="{BB962C8B-B14F-4D97-AF65-F5344CB8AC3E}">
        <p14:creationId xmlns:p14="http://schemas.microsoft.com/office/powerpoint/2010/main" val="1231752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Facilitation Team </a:t>
            </a:r>
            <a:endParaRPr lang="en-US" dirty="0"/>
          </a:p>
        </p:txBody>
      </p:sp>
      <p:sp>
        <p:nvSpPr>
          <p:cNvPr id="3" name="Content Placeholder 2"/>
          <p:cNvSpPr>
            <a:spLocks noGrp="1"/>
          </p:cNvSpPr>
          <p:nvPr>
            <p:ph idx="1"/>
          </p:nvPr>
        </p:nvSpPr>
        <p:spPr/>
        <p:txBody>
          <a:bodyPr>
            <a:normAutofit/>
          </a:bodyPr>
          <a:lstStyle/>
          <a:p>
            <a:pPr marL="457200" lvl="1" indent="0">
              <a:buNone/>
            </a:pPr>
            <a:r>
              <a:rPr lang="en-US" sz="2400" dirty="0" smtClean="0"/>
              <a:t>Use this slide if there is more than one Facilitators and/or Subject Matter Expert(s)</a:t>
            </a:r>
          </a:p>
          <a:p>
            <a:pPr marL="457200" lvl="1" indent="0">
              <a:buNone/>
            </a:pPr>
            <a:endParaRPr lang="en-US" sz="2400" dirty="0" smtClean="0"/>
          </a:p>
          <a:p>
            <a:r>
              <a:rPr lang="en-US" sz="2800" dirty="0" smtClean="0"/>
              <a:t>Name</a:t>
            </a:r>
          </a:p>
          <a:p>
            <a:pPr lvl="1"/>
            <a:r>
              <a:rPr lang="en-US" sz="2400" dirty="0" smtClean="0"/>
              <a:t>Role (example: Deputy Exercise Facilitator)</a:t>
            </a:r>
          </a:p>
          <a:p>
            <a:pPr lvl="1"/>
            <a:r>
              <a:rPr lang="en-US" sz="2400" dirty="0" smtClean="0"/>
              <a:t>Title and Organization</a:t>
            </a:r>
          </a:p>
          <a:p>
            <a:pPr marL="457200" lvl="1" indent="0">
              <a:buNone/>
            </a:pPr>
            <a:endParaRPr lang="en-US" sz="2400" dirty="0" smtClean="0"/>
          </a:p>
          <a:p>
            <a:r>
              <a:rPr lang="en-US" sz="2800" dirty="0" smtClean="0"/>
              <a:t>Name</a:t>
            </a:r>
          </a:p>
          <a:p>
            <a:pPr lvl="1"/>
            <a:r>
              <a:rPr lang="en-US" sz="2400" dirty="0" smtClean="0"/>
              <a:t>Subject Matter Expert</a:t>
            </a:r>
          </a:p>
          <a:p>
            <a:pPr lvl="1"/>
            <a:r>
              <a:rPr lang="en-US" sz="2400" dirty="0" smtClean="0"/>
              <a:t>Title and Organization</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6</a:t>
            </a:fld>
            <a:endParaRPr kumimoji="0" lang="en-US" dirty="0"/>
          </a:p>
        </p:txBody>
      </p:sp>
    </p:spTree>
    <p:extLst>
      <p:ext uri="{BB962C8B-B14F-4D97-AF65-F5344CB8AC3E}">
        <p14:creationId xmlns:p14="http://schemas.microsoft.com/office/powerpoint/2010/main" val="191505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Evaluators &amp; Observer</a:t>
            </a:r>
            <a:endParaRPr lang="en-US" dirty="0"/>
          </a:p>
        </p:txBody>
      </p:sp>
      <p:sp>
        <p:nvSpPr>
          <p:cNvPr id="3" name="Content Placeholder 2"/>
          <p:cNvSpPr>
            <a:spLocks noGrp="1"/>
          </p:cNvSpPr>
          <p:nvPr>
            <p:ph idx="1"/>
          </p:nvPr>
        </p:nvSpPr>
        <p:spPr/>
        <p:txBody>
          <a:bodyPr>
            <a:normAutofit fontScale="92500" lnSpcReduction="10000"/>
          </a:bodyPr>
          <a:lstStyle/>
          <a:p>
            <a:pPr marL="118872" indent="0">
              <a:buNone/>
            </a:pPr>
            <a:r>
              <a:rPr lang="en-US" sz="2800" b="1" u="sng" dirty="0" smtClean="0"/>
              <a:t>Evaluators</a:t>
            </a:r>
          </a:p>
          <a:p>
            <a:pPr marL="118872" indent="0">
              <a:buNone/>
            </a:pPr>
            <a:endParaRPr lang="en-US" sz="2800" b="1" u="sng" dirty="0" smtClean="0"/>
          </a:p>
          <a:p>
            <a:pPr>
              <a:buFont typeface="Wingdings" charset="2"/>
              <a:buChar char="§"/>
            </a:pPr>
            <a:r>
              <a:rPr lang="en-US" sz="2800" dirty="0" smtClean="0"/>
              <a:t>Name</a:t>
            </a:r>
            <a:endParaRPr lang="en-US" sz="2800" dirty="0"/>
          </a:p>
          <a:p>
            <a:pPr lvl="1"/>
            <a:r>
              <a:rPr lang="en-US" sz="2600" dirty="0" smtClean="0"/>
              <a:t>Title, Name of Organization</a:t>
            </a:r>
          </a:p>
          <a:p>
            <a:pPr marL="457200" lvl="1" indent="0">
              <a:buNone/>
            </a:pPr>
            <a:endParaRPr lang="en-US" sz="2600" dirty="0" smtClean="0"/>
          </a:p>
          <a:p>
            <a:r>
              <a:rPr lang="en-US" sz="2800" dirty="0" smtClean="0"/>
              <a:t>Name</a:t>
            </a:r>
            <a:endParaRPr lang="en-US" sz="2800" dirty="0"/>
          </a:p>
          <a:p>
            <a:pPr lvl="1"/>
            <a:r>
              <a:rPr lang="en-US" sz="2600" dirty="0" smtClean="0"/>
              <a:t>Title, Name of Organization</a:t>
            </a:r>
            <a:endParaRPr lang="en-US" sz="2600" dirty="0"/>
          </a:p>
          <a:p>
            <a:pPr marL="118872" indent="0">
              <a:buNone/>
            </a:pPr>
            <a:endParaRPr lang="en-US" sz="2800" b="1" u="sng" dirty="0"/>
          </a:p>
          <a:p>
            <a:pPr marL="118872" indent="0">
              <a:buNone/>
            </a:pPr>
            <a:r>
              <a:rPr lang="en-US" sz="2800" b="1" u="sng" dirty="0" smtClean="0"/>
              <a:t>Observer</a:t>
            </a:r>
            <a:endParaRPr lang="en-US" sz="2400" b="1" u="sng" dirty="0" smtClean="0"/>
          </a:p>
          <a:p>
            <a:pPr marL="457200" lvl="1" indent="0">
              <a:buNone/>
            </a:pPr>
            <a:endParaRPr lang="en-US" sz="2400" dirty="0" smtClean="0"/>
          </a:p>
          <a:p>
            <a:r>
              <a:rPr lang="en-US" sz="2800" dirty="0" smtClean="0"/>
              <a:t>Name</a:t>
            </a:r>
          </a:p>
          <a:p>
            <a:pPr lvl="1"/>
            <a:r>
              <a:rPr lang="en-US" sz="2600" dirty="0" smtClean="0"/>
              <a:t>Title, Name of Organization</a:t>
            </a:r>
          </a:p>
          <a:p>
            <a:pPr marL="457200" lvl="1" indent="0">
              <a:buNone/>
            </a:pPr>
            <a:endParaRPr lang="en-US" sz="2600" dirty="0" smtClean="0"/>
          </a:p>
        </p:txBody>
      </p:sp>
      <p:sp>
        <p:nvSpPr>
          <p:cNvPr id="4" name="Footer Placeholder 3"/>
          <p:cNvSpPr>
            <a:spLocks noGrp="1"/>
          </p:cNvSpPr>
          <p:nvPr>
            <p:ph type="ftr" sz="quarter" idx="11"/>
          </p:nvPr>
        </p:nvSpPr>
        <p:spPr/>
        <p:txBody>
          <a:bodyPr/>
          <a:lstStyle/>
          <a:p>
            <a:r>
              <a:rPr lang="en-US" dirty="0" smtClean="0"/>
              <a:t>Name of 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7</a:t>
            </a:fld>
            <a:endParaRPr kumimoji="0" lang="en-US" dirty="0"/>
          </a:p>
        </p:txBody>
      </p:sp>
    </p:spTree>
    <p:extLst>
      <p:ext uri="{BB962C8B-B14F-4D97-AF65-F5344CB8AC3E}">
        <p14:creationId xmlns:p14="http://schemas.microsoft.com/office/powerpoint/2010/main" val="3973282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Participant Introductions</a:t>
            </a:r>
            <a:endParaRPr lang="en-US" dirty="0"/>
          </a:p>
        </p:txBody>
      </p:sp>
      <p:sp>
        <p:nvSpPr>
          <p:cNvPr id="3" name="Content Placeholder 2"/>
          <p:cNvSpPr>
            <a:spLocks noGrp="1"/>
          </p:cNvSpPr>
          <p:nvPr>
            <p:ph idx="1"/>
          </p:nvPr>
        </p:nvSpPr>
        <p:spPr/>
        <p:txBody>
          <a:bodyPr/>
          <a:lstStyle/>
          <a:p>
            <a:r>
              <a:rPr lang="en-US" dirty="0" smtClean="0"/>
              <a:t>Exercise Players</a:t>
            </a:r>
          </a:p>
          <a:p>
            <a:endParaRPr lang="en-US" dirty="0"/>
          </a:p>
          <a:p>
            <a:pPr lvl="1"/>
            <a:r>
              <a:rPr lang="en-US" dirty="0" smtClean="0"/>
              <a:t>Roundtable self-introductions by all members of the Community’s Emergency Control Group </a:t>
            </a:r>
            <a:endParaRPr lang="en-US" dirty="0"/>
          </a:p>
        </p:txBody>
      </p:sp>
      <p:sp>
        <p:nvSpPr>
          <p:cNvPr id="4" name="Footer Placeholder 3"/>
          <p:cNvSpPr>
            <a:spLocks noGrp="1"/>
          </p:cNvSpPr>
          <p:nvPr>
            <p:ph type="ftr" sz="quarter" idx="11"/>
          </p:nvPr>
        </p:nvSpPr>
        <p:spPr/>
        <p:txBody>
          <a:bodyPr/>
          <a:lstStyle/>
          <a:p>
            <a:r>
              <a:rPr lang="en-US" dirty="0" smtClean="0"/>
              <a:t>Name of Exercise and Date</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8</a:t>
            </a:fld>
            <a:endParaRPr kumimoji="0" lang="en-US" dirty="0"/>
          </a:p>
        </p:txBody>
      </p:sp>
    </p:spTree>
    <p:extLst>
      <p:ext uri="{BB962C8B-B14F-4D97-AF65-F5344CB8AC3E}">
        <p14:creationId xmlns:p14="http://schemas.microsoft.com/office/powerpoint/2010/main" val="2660189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Agenda</a:t>
            </a:r>
            <a:endParaRPr lang="en-US" dirty="0"/>
          </a:p>
        </p:txBody>
      </p:sp>
      <p:sp>
        <p:nvSpPr>
          <p:cNvPr id="4" name="Footer Placeholder 3"/>
          <p:cNvSpPr>
            <a:spLocks noGrp="1"/>
          </p:cNvSpPr>
          <p:nvPr>
            <p:ph type="ftr" sz="quarter" idx="11"/>
          </p:nvPr>
        </p:nvSpPr>
        <p:spPr/>
        <p:txBody>
          <a:bodyPr/>
          <a:lstStyle/>
          <a:p>
            <a:r>
              <a:rPr kumimoji="0" lang="en-US" dirty="0" smtClean="0"/>
              <a:t>Exercise Twister TTX - April 1, 2014</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9</a:t>
            </a:fld>
            <a:endParaRPr kumimoji="0" lang="en-US" dirty="0"/>
          </a:p>
        </p:txBody>
      </p:sp>
      <p:graphicFrame>
        <p:nvGraphicFramePr>
          <p:cNvPr id="10" name="Table 9"/>
          <p:cNvGraphicFramePr>
            <a:graphicFrameLocks noGrp="1"/>
          </p:cNvGraphicFramePr>
          <p:nvPr>
            <p:extLst>
              <p:ext uri="{D42A27DB-BD31-4B8C-83A1-F6EECF244321}">
                <p14:modId xmlns:p14="http://schemas.microsoft.com/office/powerpoint/2010/main" val="998127686"/>
              </p:ext>
            </p:extLst>
          </p:nvPr>
        </p:nvGraphicFramePr>
        <p:xfrm>
          <a:off x="1351801" y="1439407"/>
          <a:ext cx="6096000" cy="53289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Time</a:t>
                      </a:r>
                      <a:endParaRPr lang="en-US" dirty="0"/>
                    </a:p>
                  </a:txBody>
                  <a:tcPr/>
                </a:tc>
                <a:tc>
                  <a:txBody>
                    <a:bodyPr/>
                    <a:lstStyle/>
                    <a:p>
                      <a:r>
                        <a:rPr lang="en-US" dirty="0" smtClean="0"/>
                        <a:t>Activity</a:t>
                      </a:r>
                      <a:endParaRPr lang="en-US" dirty="0"/>
                    </a:p>
                  </a:txBody>
                  <a:tcPr/>
                </a:tc>
              </a:tr>
              <a:tr h="370840">
                <a:tc>
                  <a:txBody>
                    <a:bodyPr/>
                    <a:lstStyle/>
                    <a:p>
                      <a:r>
                        <a:rPr lang="en-US" dirty="0" smtClean="0"/>
                        <a:t>8:30 a.m. – 8:45 a.m.</a:t>
                      </a:r>
                      <a:endParaRPr lang="en-US" dirty="0"/>
                    </a:p>
                  </a:txBody>
                  <a:tcPr/>
                </a:tc>
                <a:tc>
                  <a:txBody>
                    <a:bodyPr/>
                    <a:lstStyle/>
                    <a:p>
                      <a:r>
                        <a:rPr lang="en-US" dirty="0" smtClean="0"/>
                        <a:t>Welcome and Exercise Overview</a:t>
                      </a:r>
                      <a:endParaRPr lang="en-US" dirty="0"/>
                    </a:p>
                  </a:txBody>
                  <a:tcPr/>
                </a:tc>
              </a:tr>
              <a:tr h="370840">
                <a:tc>
                  <a:txBody>
                    <a:bodyPr/>
                    <a:lstStyle/>
                    <a:p>
                      <a:r>
                        <a:rPr lang="en-US" dirty="0" smtClean="0"/>
                        <a:t>8:45 a.m. – 10:15 a.m.</a:t>
                      </a:r>
                      <a:endParaRPr lang="en-US" dirty="0"/>
                    </a:p>
                  </a:txBody>
                  <a:tcPr/>
                </a:tc>
                <a:tc>
                  <a:txBody>
                    <a:bodyPr/>
                    <a:lstStyle/>
                    <a:p>
                      <a:r>
                        <a:rPr lang="en-US" dirty="0" smtClean="0"/>
                        <a:t>Module 1: Pre-event</a:t>
                      </a:r>
                      <a:r>
                        <a:rPr lang="en-US" baseline="0" dirty="0" smtClean="0"/>
                        <a:t> Warning Phase</a:t>
                      </a:r>
                      <a:endParaRPr lang="en-US" dirty="0" smtClean="0"/>
                    </a:p>
                    <a:p>
                      <a:endParaRPr lang="en-US" dirty="0"/>
                    </a:p>
                  </a:txBody>
                  <a:tcPr/>
                </a:tc>
              </a:tr>
              <a:tr h="370840">
                <a:tc>
                  <a:txBody>
                    <a:bodyPr/>
                    <a:lstStyle/>
                    <a:p>
                      <a:r>
                        <a:rPr lang="en-US" b="1" dirty="0" smtClean="0"/>
                        <a:t>10:15</a:t>
                      </a:r>
                      <a:r>
                        <a:rPr lang="en-US" b="1" baseline="0" dirty="0" smtClean="0"/>
                        <a:t> a.m. – 10:30 a.m.</a:t>
                      </a:r>
                      <a:endParaRPr lang="en-US" b="1" dirty="0"/>
                    </a:p>
                  </a:txBody>
                  <a:tcPr/>
                </a:tc>
                <a:tc>
                  <a:txBody>
                    <a:bodyPr/>
                    <a:lstStyle/>
                    <a:p>
                      <a:r>
                        <a:rPr lang="en-US" b="1" i="1" dirty="0" smtClean="0"/>
                        <a:t>Nutritional Break</a:t>
                      </a:r>
                      <a:endParaRPr lang="en-US" b="1" i="1" dirty="0"/>
                    </a:p>
                  </a:txBody>
                  <a:tcPr/>
                </a:tc>
              </a:tr>
              <a:tr h="370840">
                <a:tc>
                  <a:txBody>
                    <a:bodyPr/>
                    <a:lstStyle/>
                    <a:p>
                      <a:r>
                        <a:rPr lang="en-US" dirty="0" smtClean="0"/>
                        <a:t>10:30 a.m. – noon</a:t>
                      </a:r>
                      <a:endParaRPr lang="en-US" dirty="0"/>
                    </a:p>
                  </a:txBody>
                  <a:tcPr/>
                </a:tc>
                <a:tc>
                  <a:txBody>
                    <a:bodyPr/>
                    <a:lstStyle/>
                    <a:p>
                      <a:r>
                        <a:rPr lang="en-US" dirty="0" smtClean="0"/>
                        <a:t>Module 2: Response</a:t>
                      </a:r>
                      <a:r>
                        <a:rPr lang="en-US" baseline="0" dirty="0" smtClean="0"/>
                        <a:t> to Emergency Incident</a:t>
                      </a:r>
                      <a:endParaRPr lang="en-US" dirty="0"/>
                    </a:p>
                  </a:txBody>
                  <a:tcPr/>
                </a:tc>
              </a:tr>
              <a:tr h="370840">
                <a:tc>
                  <a:txBody>
                    <a:bodyPr/>
                    <a:lstStyle/>
                    <a:p>
                      <a:r>
                        <a:rPr lang="en-US" b="1" dirty="0" smtClean="0"/>
                        <a:t>Noon – 1:00 p.m.</a:t>
                      </a:r>
                      <a:endParaRPr lang="en-US" b="1" dirty="0"/>
                    </a:p>
                  </a:txBody>
                  <a:tcPr/>
                </a:tc>
                <a:tc>
                  <a:txBody>
                    <a:bodyPr/>
                    <a:lstStyle/>
                    <a:p>
                      <a:r>
                        <a:rPr lang="en-US" b="1" i="1" dirty="0" smtClean="0"/>
                        <a:t>Lunch (Location/Room)</a:t>
                      </a:r>
                      <a:endParaRPr lang="en-US" b="1" i="1" dirty="0"/>
                    </a:p>
                  </a:txBody>
                  <a:tcPr/>
                </a:tc>
              </a:tr>
              <a:tr h="370840">
                <a:tc>
                  <a:txBody>
                    <a:bodyPr/>
                    <a:lstStyle/>
                    <a:p>
                      <a:r>
                        <a:rPr lang="en-US" dirty="0" smtClean="0"/>
                        <a:t>1:00 p.m. – 2:15 p.m.</a:t>
                      </a:r>
                      <a:endParaRPr lang="en-US" dirty="0"/>
                    </a:p>
                  </a:txBody>
                  <a:tcPr/>
                </a:tc>
                <a:tc>
                  <a:txBody>
                    <a:bodyPr/>
                    <a:lstStyle/>
                    <a:p>
                      <a:r>
                        <a:rPr lang="en-US" dirty="0" smtClean="0"/>
                        <a:t>Module 3: Post-event</a:t>
                      </a:r>
                      <a:r>
                        <a:rPr lang="en-US" baseline="0" dirty="0" smtClean="0"/>
                        <a:t> Recovery</a:t>
                      </a:r>
                      <a:endParaRPr lang="en-US" dirty="0"/>
                    </a:p>
                  </a:txBody>
                  <a:tcPr/>
                </a:tc>
              </a:tr>
              <a:tr h="370840">
                <a:tc>
                  <a:txBody>
                    <a:bodyPr/>
                    <a:lstStyle/>
                    <a:p>
                      <a:r>
                        <a:rPr lang="en-US" b="1" dirty="0" smtClean="0"/>
                        <a:t>2:15 p.m. – 2:30 p.m.</a:t>
                      </a:r>
                      <a:endParaRPr lang="en-US" b="1" dirty="0"/>
                    </a:p>
                  </a:txBody>
                  <a:tcPr/>
                </a:tc>
                <a:tc>
                  <a:txBody>
                    <a:bodyPr/>
                    <a:lstStyle/>
                    <a:p>
                      <a:r>
                        <a:rPr lang="en-US" b="1" i="1" dirty="0" smtClean="0"/>
                        <a:t>Nutritional Break</a:t>
                      </a:r>
                      <a:endParaRPr lang="en-US" b="1" i="1" dirty="0"/>
                    </a:p>
                  </a:txBody>
                  <a:tcPr/>
                </a:tc>
              </a:tr>
              <a:tr h="370840">
                <a:tc>
                  <a:txBody>
                    <a:bodyPr/>
                    <a:lstStyle/>
                    <a:p>
                      <a:r>
                        <a:rPr lang="en-US" dirty="0" smtClean="0"/>
                        <a:t>2:30 p.m. – 3:00 p.m.</a:t>
                      </a:r>
                      <a:endParaRPr lang="en-US" dirty="0"/>
                    </a:p>
                  </a:txBody>
                  <a:tcPr/>
                </a:tc>
                <a:tc>
                  <a:txBody>
                    <a:bodyPr/>
                    <a:lstStyle/>
                    <a:p>
                      <a:r>
                        <a:rPr lang="en-US" dirty="0" smtClean="0"/>
                        <a:t>Hot</a:t>
                      </a:r>
                      <a:r>
                        <a:rPr lang="en-US" baseline="0" dirty="0" smtClean="0"/>
                        <a:t>-Wash</a:t>
                      </a:r>
                      <a:endParaRPr lang="en-US" dirty="0"/>
                    </a:p>
                  </a:txBody>
                  <a:tcPr/>
                </a:tc>
              </a:tr>
              <a:tr h="370840">
                <a:tc>
                  <a:txBody>
                    <a:bodyPr/>
                    <a:lstStyle/>
                    <a:p>
                      <a:r>
                        <a:rPr lang="en-US" dirty="0" smtClean="0"/>
                        <a:t>3:00 p.m.</a:t>
                      </a:r>
                      <a:endParaRPr lang="en-US" dirty="0"/>
                    </a:p>
                  </a:txBody>
                  <a:tcPr/>
                </a:tc>
                <a:tc>
                  <a:txBody>
                    <a:bodyPr/>
                    <a:lstStyle/>
                    <a:p>
                      <a:r>
                        <a:rPr lang="en-US" dirty="0" smtClean="0"/>
                        <a:t>Closing Remarks by Mayor ___________</a:t>
                      </a:r>
                      <a:endParaRPr lang="en-US" dirty="0"/>
                    </a:p>
                  </a:txBody>
                  <a:tcPr/>
                </a:tc>
              </a:tr>
            </a:tbl>
          </a:graphicData>
        </a:graphic>
      </p:graphicFrame>
    </p:spTree>
    <p:extLst>
      <p:ext uri="{BB962C8B-B14F-4D97-AF65-F5344CB8AC3E}">
        <p14:creationId xmlns:p14="http://schemas.microsoft.com/office/powerpoint/2010/main" val="1017655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Needs Assessment</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2016 Hazard Identification and Risk Assessment (HIRA) identified floods as a high-priority hazard</a:t>
            </a:r>
          </a:p>
          <a:p>
            <a:pPr marL="118872" indent="0">
              <a:buNone/>
            </a:pPr>
            <a:endParaRPr lang="en-US" sz="2800" dirty="0" smtClean="0"/>
          </a:p>
          <a:p>
            <a:r>
              <a:rPr lang="en-US" sz="2800" dirty="0" smtClean="0"/>
              <a:t>Municipality has an Emergency Plan dated _______, and it was last tested/exercised on __________</a:t>
            </a:r>
          </a:p>
          <a:p>
            <a:pPr marL="118872" indent="0">
              <a:buNone/>
            </a:pPr>
            <a:endParaRPr lang="en-US" sz="2800" dirty="0" smtClean="0"/>
          </a:p>
          <a:p>
            <a:r>
              <a:rPr lang="en-US" sz="2800" dirty="0" smtClean="0"/>
              <a:t>2016 Exercise After-Action Report  identified the following problems and issues: __________</a:t>
            </a:r>
          </a:p>
          <a:p>
            <a:pPr marL="118872" indent="0">
              <a:buNone/>
            </a:pPr>
            <a:endParaRPr lang="en-US" sz="2800" dirty="0" smtClean="0"/>
          </a:p>
          <a:p>
            <a:r>
              <a:rPr lang="en-US" sz="2800" dirty="0" smtClean="0"/>
              <a:t>List the improvement measures from the Correction Action Plan require validating</a:t>
            </a:r>
          </a:p>
          <a:p>
            <a:pPr marL="118872" indent="0">
              <a:buNone/>
            </a:pPr>
            <a:endParaRPr lang="en-US" sz="2800" dirty="0" smtClean="0"/>
          </a:p>
          <a:p>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r>
              <a:rPr kumimoji="0" lang="en-US" dirty="0" smtClean="0"/>
              <a:t>Name of Exercise and Date </a:t>
            </a:r>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10</a:t>
            </a:fld>
            <a:endParaRPr kumimoji="0" lang="en-US" dirty="0"/>
          </a:p>
        </p:txBody>
      </p:sp>
    </p:spTree>
    <p:extLst>
      <p:ext uri="{BB962C8B-B14F-4D97-AF65-F5344CB8AC3E}">
        <p14:creationId xmlns:p14="http://schemas.microsoft.com/office/powerpoint/2010/main" val="2690447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1512</TotalTime>
  <Words>2257</Words>
  <Application>Microsoft Office PowerPoint</Application>
  <PresentationFormat>On-screen Show (4:3)</PresentationFormat>
  <Paragraphs>396</Paragraphs>
  <Slides>47</Slides>
  <Notes>9</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47</vt:i4>
      </vt:variant>
    </vt:vector>
  </HeadingPairs>
  <TitlesOfParts>
    <vt:vector size="48" baseType="lpstr">
      <vt:lpstr>Module</vt:lpstr>
      <vt:lpstr>PowerPoint Presentation</vt:lpstr>
      <vt:lpstr>Tabletop Exercise Flash Flood </vt:lpstr>
      <vt:lpstr>Welcome </vt:lpstr>
      <vt:lpstr>Greetings &amp; Opening Remarks </vt:lpstr>
      <vt:lpstr>Facilitation Team </vt:lpstr>
      <vt:lpstr>Evaluators &amp; Observer</vt:lpstr>
      <vt:lpstr>Participant Introductions</vt:lpstr>
      <vt:lpstr>Exercise Agenda</vt:lpstr>
      <vt:lpstr>Exercise Needs Assessment</vt:lpstr>
      <vt:lpstr>Exercise Needs Assessment</vt:lpstr>
      <vt:lpstr>Exercise Scope</vt:lpstr>
      <vt:lpstr>Statement of Purpose</vt:lpstr>
      <vt:lpstr>Exercise Objectives</vt:lpstr>
      <vt:lpstr>Exercise Objectives</vt:lpstr>
      <vt:lpstr>Exercise Objectives</vt:lpstr>
      <vt:lpstr>Exercise Guidelines</vt:lpstr>
      <vt:lpstr>Assumptions and Artificialities </vt:lpstr>
      <vt:lpstr>Exercise Structure</vt:lpstr>
      <vt:lpstr>Scenario Narrative</vt:lpstr>
      <vt:lpstr>Hottest Year Ever Recorded</vt:lpstr>
      <vt:lpstr>Module 1 Pre-event Warning Phase</vt:lpstr>
      <vt:lpstr>Current Conditions</vt:lpstr>
      <vt:lpstr>Module 1: Key Issues</vt:lpstr>
      <vt:lpstr>Module 1: Discussion Questions</vt:lpstr>
      <vt:lpstr>Module 1: Discussion Questions</vt:lpstr>
      <vt:lpstr>Module 1: Discussion Questions</vt:lpstr>
      <vt:lpstr>Module 1: Discussion Questions</vt:lpstr>
      <vt:lpstr>Nutritional Break</vt:lpstr>
      <vt:lpstr>Scenario Narrative</vt:lpstr>
      <vt:lpstr>Module 2 Response to Emergency Incident  </vt:lpstr>
      <vt:lpstr>Flash Flooding</vt:lpstr>
      <vt:lpstr>Damage from the Flash Flood </vt:lpstr>
      <vt:lpstr>Module 2: Key Issues</vt:lpstr>
      <vt:lpstr>Module 2: Discussion Questions</vt:lpstr>
      <vt:lpstr>Module 2: Discussion Questions</vt:lpstr>
      <vt:lpstr>Lunch – Location/Room</vt:lpstr>
      <vt:lpstr>Scenario Narrative</vt:lpstr>
      <vt:lpstr>Module 3 Post-event Recovery</vt:lpstr>
      <vt:lpstr>Damaged Infrastructure</vt:lpstr>
      <vt:lpstr>Damage from Fallen Trees </vt:lpstr>
      <vt:lpstr>Recovery</vt:lpstr>
      <vt:lpstr>Module 3: Key Issues</vt:lpstr>
      <vt:lpstr>Module 3: Discussion Questions</vt:lpstr>
      <vt:lpstr>Module 3: Discussion Questions</vt:lpstr>
      <vt:lpstr>Nutritional Break</vt:lpstr>
      <vt:lpstr>Hot-Wash</vt:lpstr>
      <vt:lpstr>Closing Comments</vt:lpstr>
    </vt:vector>
  </TitlesOfParts>
  <Company>Global Emergency Management Consulting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Twister</dc:title>
  <dc:creator>Marg Verbeek</dc:creator>
  <cp:lastModifiedBy>Bryce</cp:lastModifiedBy>
  <cp:revision>209</cp:revision>
  <dcterms:created xsi:type="dcterms:W3CDTF">2013-12-30T00:02:07Z</dcterms:created>
  <dcterms:modified xsi:type="dcterms:W3CDTF">2017-07-31T14:26:15Z</dcterms:modified>
</cp:coreProperties>
</file>