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21"/>
  </p:notesMasterIdLst>
  <p:sldIdLst>
    <p:sldId id="256" r:id="rId2"/>
    <p:sldId id="385" r:id="rId3"/>
    <p:sldId id="382" r:id="rId4"/>
    <p:sldId id="258" r:id="rId5"/>
    <p:sldId id="260" r:id="rId6"/>
    <p:sldId id="265" r:id="rId7"/>
    <p:sldId id="266" r:id="rId8"/>
    <p:sldId id="272" r:id="rId9"/>
    <p:sldId id="273" r:id="rId10"/>
    <p:sldId id="267" r:id="rId11"/>
    <p:sldId id="268" r:id="rId12"/>
    <p:sldId id="270" r:id="rId13"/>
    <p:sldId id="259" r:id="rId14"/>
    <p:sldId id="277" r:id="rId15"/>
    <p:sldId id="279" r:id="rId16"/>
    <p:sldId id="278" r:id="rId17"/>
    <p:sldId id="384" r:id="rId18"/>
    <p:sldId id="383" r:id="rId19"/>
    <p:sldId id="27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84149" autoAdjust="0"/>
  </p:normalViewPr>
  <p:slideViewPr>
    <p:cSldViewPr snapToGrid="0">
      <p:cViewPr varScale="1">
        <p:scale>
          <a:sx n="84" d="100"/>
          <a:sy n="84" d="100"/>
        </p:scale>
        <p:origin x="19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4B44F-4BB8-4C34-BB34-186C3D372C88}" type="datetimeFigureOut">
              <a:rPr lang="en-CA" smtClean="0"/>
              <a:t>2019-07-16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11F0C-1D1D-4D94-9CB6-9C8E126F3240}" type="slidenum">
              <a:rPr lang="en-CA" smtClean="0"/>
              <a:t>‹#›</a:t>
            </a:fld>
            <a:endParaRPr lang="en-CA"/>
          </a:p>
        </p:txBody>
      </p:sp>
    </p:spTree>
    <p:extLst>
      <p:ext uri="{BB962C8B-B14F-4D97-AF65-F5344CB8AC3E}">
        <p14:creationId xmlns:p14="http://schemas.microsoft.com/office/powerpoint/2010/main" val="58942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expected, service cooperation is quite common across rural municipalities with fire or emergency services and municipal roads and bridges topping the list for services shared.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time and resources permit, rural municipalities have been undertaking a range of activities that contribute to infrastructure preparedness including integration of CC adaptation into planning, cooperating with </a:t>
            </a:r>
            <a:r>
              <a:rPr lang="en-US" sz="1200" kern="1200" dirty="0" err="1">
                <a:solidFill>
                  <a:schemeClr val="tx1"/>
                </a:solidFill>
                <a:effectLst/>
                <a:latin typeface="+mn-lt"/>
                <a:ea typeface="+mn-ea"/>
                <a:cs typeface="+mn-cs"/>
              </a:rPr>
              <a:t>neighbouring</a:t>
            </a:r>
            <a:r>
              <a:rPr lang="en-US" sz="1200" kern="1200" dirty="0">
                <a:solidFill>
                  <a:schemeClr val="tx1"/>
                </a:solidFill>
                <a:effectLst/>
                <a:latin typeface="+mn-lt"/>
                <a:ea typeface="+mn-ea"/>
                <a:cs typeface="+mn-cs"/>
              </a:rPr>
              <a:t> communities or regional county governments to improve preparedness, preparing educational materials, working with conservation authorities, </a:t>
            </a:r>
            <a:r>
              <a:rPr lang="en-US" sz="1200" kern="1200" dirty="0" err="1">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positive side, most surveyed municipalities and all case study municipalities indicated that service cooperation was often considered or already in place to help address the infrastructure needs of their jurisdictions. Most had completed AMPs and many suggested that their jurisdictions planned on updating their AMPs to include the impacts of CC.</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Barriers to service cooperation include lack of personnel capacity (such as employee education and training), political support, limited financial capacity (often related to a smaller tax base and less diversified economic development), lack of knowledge and time to develop service agreements, lower population densities and longer distances between communities. CC preparedness is not usually part of the conversation when service cooperation agreements are considered. Rather, it is an added, but often unconsidered benefit. Further, AMPs and other locally relevant planning and decision-making documents are often silent about service cooperation.</a:t>
            </a:r>
            <a:endParaRPr lang="en-CA" sz="1200" kern="1200" dirty="0">
              <a:solidFill>
                <a:schemeClr val="tx1"/>
              </a:solidFill>
              <a:effectLst/>
              <a:latin typeface="+mn-lt"/>
              <a:ea typeface="+mn-ea"/>
              <a:cs typeface="+mn-cs"/>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Infra deficits There is much research across Canada and internationally documenting that municipalities are currently facing enormous infrastructure deficits, mostly due to aging infrastructure. In the current study, infrastructure gaps and budget shortfalls were noted by interview respondents in all of the case study communities. The extreme weather expected under a changing climate is expected to exacerbate this problem. Rural municipalities are often reactive, dealing with extreme weather events as they occur. There is often inadequate consideration of CC projections and risks during infrastructure planning processes as well as less attention to holistic extreme weather contingency funding. </a:t>
            </a:r>
            <a:endParaRPr lang="en-CA" sz="1200" kern="1200" dirty="0">
              <a:solidFill>
                <a:schemeClr val="tx1"/>
              </a:solidFill>
              <a:effectLst/>
              <a:latin typeface="+mn-lt"/>
              <a:ea typeface="+mn-ea"/>
              <a:cs typeface="+mn-cs"/>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Limitations - The results indicate that there are limitations to the effectiveness of AMPs for evidence-based decision-making. First, communities lack sufficient knowledge about CC impacts to infrastructure and appropriate adaptation measures to adequately inform AMP processes. Second, the AMP process and document was not necessarily well understood by staff and elected officials or by the public, thus limiting its value to local decision makers. Third, since these plans are often completed as point-in-time documents by an outside consultant, the AMPs may not be ‘living’ documents that are useful in providing up-to-date information or future projections.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Shortages- At the local level, given tight budgets and stretched personnel, it has proven difficult for climate change preparedness to be more fully integrated into ongoing municipal activities. Although survey respondents indicated that CC is being integrated into planning, the case study results suggest that rural municipalities are undertaking climate change preparedness activities on a more ad hoc basis, mostly during reconstruction from an extreme weather event such as a culvert washout.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Virtually all rural municipalities involved with the project had experienced some form of extreme weather event. The most prominent hazard was flooding followed by winter and summer storms, heat related events, and in some jurisdictions, forest fires.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5CE11F0C-1D1D-4D94-9CB6-9C8E126F3240}" type="slidenum">
              <a:rPr lang="en-CA" smtClean="0"/>
              <a:t>16</a:t>
            </a:fld>
            <a:endParaRPr lang="en-CA"/>
          </a:p>
        </p:txBody>
      </p:sp>
    </p:spTree>
    <p:extLst>
      <p:ext uri="{BB962C8B-B14F-4D97-AF65-F5344CB8AC3E}">
        <p14:creationId xmlns:p14="http://schemas.microsoft.com/office/powerpoint/2010/main" val="134508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Rural Municipal Preparedness Within an Interconnected Infrastructure Network</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Rural municipalities provide infrastructure services within a nested and interconnected network. For instance, at the simplest level, two municipalities may share responsibility for boundary roads and bridges. Located within watersheds, municipalities may cooperate on flood management with local conservation authorities. Thus, there are multiple ways for municipalities to increase their preparedness through cooperation with broader scale jurisdictions and agencies. Yet, although a municipality may be responsible for roads, bridges, frontline emergency or fire response and other infrastructure services, the capacity to efficiently and effectively deliver services is enabled by broader provincial and federal policy frameworks and infrastructure networks. Effective and cost-efficient rural CC-preparedness is enhanced when these frameworks and networks take into consideration the distinctive needs of rural municipalities. </a:t>
            </a:r>
          </a:p>
          <a:p>
            <a:endParaRPr lang="en-CA"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Predictable, Mitigation-Oriented Funding to Ensure Infrastructure Preparedness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Given that rural municipalities are already facing the impacts of extreme weather events and often have the local knowledge necessary to translate broader directives into doable, effective preparedness, it makes sense to invest in local preparedness. Attainment of rural infrastructure preparedness and long-term planning would be substantially improved if provincial and federal partners established grant programs with reliable annual entitlements and predictable application packages and schedules. Additionally, mitigation funding to proactively address the most likely CC impacts and the recovery of costs incurred when reconstructing infrastructure to more stringent CC standards would further ensure rural municipal preparedness. </a:t>
            </a:r>
          </a:p>
          <a:p>
            <a:endParaRPr lang="en-CA"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Locally Relevant, Down-Scaled Climate Change Projections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historic climate trends and extreme weather events does not always capture the future patterns projected under a changing climate. Further, national-level climate models will not give rural municipalities the information they need to make well-informed decisions. Rural municipalities need long-term, locally relevant climatic projections to undertake realistic asset management planning processes and life cycle forecasting. Rural communities might consider obtaining relevant down-scaled climate projections through a cooperative agreement with other jurisdictions within their region or watershed.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Demographic Trends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Rural municipalities are often facing the impacts of some larger national demographic trends including aging populations and out-migration. These factors reduce tax dollars and limit the qualified personnel available to address infrastructure needs. However, some municipalities are experiencing overall population growth, seasonal growth due to part-time residents as well as increasing tourism-based industries. These growth factors can also add extra pressure to an already strained rural infrastructure system. </a:t>
            </a:r>
          </a:p>
          <a:p>
            <a:endParaRPr lang="en-CA"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Future Impacts from Climate Change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project results indicate that extreme weather has impacted rural Ontario municipal infrastructure in the past and that most expect the impacts to continue into the future. The rural infrastructure most affected are roads and bridges, stormwater and wastewater management and fire and emergency services. It will become increasingly important to undertake preparedness activities to mitigate the most likely threats.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5CE11F0C-1D1D-4D94-9CB6-9C8E126F3240}" type="slidenum">
              <a:rPr lang="en-CA" smtClean="0"/>
              <a:t>17</a:t>
            </a:fld>
            <a:endParaRPr lang="en-CA"/>
          </a:p>
        </p:txBody>
      </p:sp>
    </p:spTree>
    <p:extLst>
      <p:ext uri="{BB962C8B-B14F-4D97-AF65-F5344CB8AC3E}">
        <p14:creationId xmlns:p14="http://schemas.microsoft.com/office/powerpoint/2010/main" val="2216380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A430C0A-5464-4FE4-84EB-FF9C94016DF4}" type="datetimeFigureOut">
              <a:rPr lang="en-US" smtClean="0"/>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58199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06200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0467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40701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60C6404-AD6E-4860-8E75-697CA40B95DA}" type="datetimeFigureOut">
              <a:rPr lang="en-US" smtClean="0"/>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190378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7/16/2019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2902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355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7/16/2019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1757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7/16/2019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9844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7/16/2019</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6223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7/16/2019</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4561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160EA64-D806-43AC-9DF2-F8C432F32B4C}" type="datetimeFigureOut">
              <a:rPr lang="en-US" smtClean="0"/>
              <a:t>7/16/2019</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7700606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hyperlink" Target="http://www.resilientresearch.c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EDFE-FC98-4544-BCB5-31DF7BE78AC6}"/>
              </a:ext>
            </a:extLst>
          </p:cNvPr>
          <p:cNvSpPr>
            <a:spLocks noGrp="1"/>
          </p:cNvSpPr>
          <p:nvPr>
            <p:ph type="ctrTitle"/>
          </p:nvPr>
        </p:nvSpPr>
        <p:spPr>
          <a:xfrm>
            <a:off x="679509" y="461952"/>
            <a:ext cx="7692181" cy="1514480"/>
          </a:xfrm>
        </p:spPr>
        <p:txBody>
          <a:bodyPr>
            <a:noAutofit/>
          </a:bodyPr>
          <a:lstStyle/>
          <a:p>
            <a:r>
              <a:rPr lang="en-US" sz="2400" dirty="0"/>
              <a:t>Inter-Community Service Collaboration: Enhancing Rural Infrastructure Preparedness for Climate Change</a:t>
            </a:r>
            <a:endParaRPr lang="en-CA" sz="2400" dirty="0"/>
          </a:p>
        </p:txBody>
      </p:sp>
      <p:sp>
        <p:nvSpPr>
          <p:cNvPr id="3" name="Subtitle 2">
            <a:extLst>
              <a:ext uri="{FF2B5EF4-FFF2-40B4-BE49-F238E27FC236}">
                <a16:creationId xmlns:a16="http://schemas.microsoft.com/office/drawing/2014/main" id="{01191BD1-EC4F-412E-81F2-455F106267EC}"/>
              </a:ext>
            </a:extLst>
          </p:cNvPr>
          <p:cNvSpPr>
            <a:spLocks noGrp="1"/>
          </p:cNvSpPr>
          <p:nvPr>
            <p:ph type="subTitle" idx="1"/>
          </p:nvPr>
        </p:nvSpPr>
        <p:spPr>
          <a:xfrm>
            <a:off x="1348269" y="4603116"/>
            <a:ext cx="6354660" cy="1089345"/>
          </a:xfrm>
        </p:spPr>
        <p:txBody>
          <a:bodyPr>
            <a:noAutofit/>
          </a:bodyPr>
          <a:lstStyle/>
          <a:p>
            <a:r>
              <a:rPr lang="en-CA" sz="2400" dirty="0">
                <a:solidFill>
                  <a:schemeClr val="tx1"/>
                </a:solidFill>
              </a:rPr>
              <a:t>Project Results and Key Findings</a:t>
            </a:r>
          </a:p>
          <a:p>
            <a:r>
              <a:rPr lang="en-CA" sz="1800" dirty="0"/>
              <a:t>Dr. Brenda Murphy (PI) and Bryce Gunson, PhD.(c) </a:t>
            </a:r>
          </a:p>
          <a:p>
            <a:r>
              <a:rPr lang="en-CA" sz="1800" dirty="0"/>
              <a:t>Wilfrid Laurier University</a:t>
            </a:r>
          </a:p>
        </p:txBody>
      </p:sp>
      <p:grpSp>
        <p:nvGrpSpPr>
          <p:cNvPr id="6" name="Group 5">
            <a:extLst>
              <a:ext uri="{FF2B5EF4-FFF2-40B4-BE49-F238E27FC236}">
                <a16:creationId xmlns:a16="http://schemas.microsoft.com/office/drawing/2014/main" id="{D03AC7D9-2529-4E2B-A0F4-3FD54DBE19C4}"/>
              </a:ext>
            </a:extLst>
          </p:cNvPr>
          <p:cNvGrpSpPr/>
          <p:nvPr/>
        </p:nvGrpSpPr>
        <p:grpSpPr>
          <a:xfrm>
            <a:off x="679508" y="2348393"/>
            <a:ext cx="5165522" cy="2054376"/>
            <a:chOff x="335559" y="2491531"/>
            <a:chExt cx="6887362" cy="2739168"/>
          </a:xfrm>
        </p:grpSpPr>
        <p:pic>
          <p:nvPicPr>
            <p:cNvPr id="4" name="Picture 3">
              <a:extLst>
                <a:ext uri="{FF2B5EF4-FFF2-40B4-BE49-F238E27FC236}">
                  <a16:creationId xmlns:a16="http://schemas.microsoft.com/office/drawing/2014/main" id="{2C8F5B01-B263-448A-8F68-099E6829E42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5559" y="2491531"/>
              <a:ext cx="3378410" cy="2739168"/>
            </a:xfrm>
            <a:prstGeom prst="rect">
              <a:avLst/>
            </a:prstGeom>
            <a:noFill/>
          </p:spPr>
        </p:pic>
        <p:pic>
          <p:nvPicPr>
            <p:cNvPr id="5" name="Picture 4">
              <a:extLst>
                <a:ext uri="{FF2B5EF4-FFF2-40B4-BE49-F238E27FC236}">
                  <a16:creationId xmlns:a16="http://schemas.microsoft.com/office/drawing/2014/main" id="{4BCF50FF-8A2D-4036-9C1F-F546CF72752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16895" y="2491531"/>
              <a:ext cx="3506026" cy="2739168"/>
            </a:xfrm>
            <a:prstGeom prst="rect">
              <a:avLst/>
            </a:prstGeom>
            <a:noFill/>
          </p:spPr>
        </p:pic>
      </p:grpSp>
      <p:pic>
        <p:nvPicPr>
          <p:cNvPr id="7" name="Picture 6">
            <a:extLst>
              <a:ext uri="{FF2B5EF4-FFF2-40B4-BE49-F238E27FC236}">
                <a16:creationId xmlns:a16="http://schemas.microsoft.com/office/drawing/2014/main" id="{A6B8E669-3A7B-4A8A-B22E-E8525AAF76D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845030" y="2348394"/>
            <a:ext cx="2526659" cy="2054376"/>
          </a:xfrm>
          <a:prstGeom prst="rect">
            <a:avLst/>
          </a:prstGeom>
          <a:noFill/>
        </p:spPr>
      </p:pic>
      <p:pic>
        <p:nvPicPr>
          <p:cNvPr id="1026" name="Picture 2" descr="Image result for laurier logo">
            <a:extLst>
              <a:ext uri="{FF2B5EF4-FFF2-40B4-BE49-F238E27FC236}">
                <a16:creationId xmlns:a16="http://schemas.microsoft.com/office/drawing/2014/main" id="{86E98F8D-6DEA-49BC-B502-B519C3D978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0945" y="5916284"/>
            <a:ext cx="2372990" cy="695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ntario logo">
            <a:extLst>
              <a:ext uri="{FF2B5EF4-FFF2-40B4-BE49-F238E27FC236}">
                <a16:creationId xmlns:a16="http://schemas.microsoft.com/office/drawing/2014/main" id="{BDAEA484-DD9F-4496-A833-9F7072AC20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63" y="5995454"/>
            <a:ext cx="2103012" cy="69580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rural ontario municipal association">
            <a:extLst>
              <a:ext uri="{FF2B5EF4-FFF2-40B4-BE49-F238E27FC236}">
                <a16:creationId xmlns:a16="http://schemas.microsoft.com/office/drawing/2014/main" id="{8B8996C1-A91A-4A7F-8764-26587331F2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0428" y="6006127"/>
            <a:ext cx="1295906" cy="7192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ontario good roads association">
            <a:extLst>
              <a:ext uri="{FF2B5EF4-FFF2-40B4-BE49-F238E27FC236}">
                <a16:creationId xmlns:a16="http://schemas.microsoft.com/office/drawing/2014/main" id="{32832B1D-D322-4BBF-960B-1DE0ED2DEF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0881" y="5916284"/>
            <a:ext cx="836759" cy="8330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canadian association of geographers">
            <a:extLst>
              <a:ext uri="{FF2B5EF4-FFF2-40B4-BE49-F238E27FC236}">
                <a16:creationId xmlns:a16="http://schemas.microsoft.com/office/drawing/2014/main" id="{6F993132-AAB4-40F3-AB47-1BD4AA7BC8F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2358" b="22485"/>
          <a:stretch/>
        </p:blipFill>
        <p:spPr bwMode="auto">
          <a:xfrm>
            <a:off x="3873622" y="5916284"/>
            <a:ext cx="1303954" cy="719228"/>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a:extLst>
              <a:ext uri="{FF2B5EF4-FFF2-40B4-BE49-F238E27FC236}">
                <a16:creationId xmlns:a16="http://schemas.microsoft.com/office/drawing/2014/main" id="{F938EDC9-A597-4D70-B3C6-95A093D408C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9770021"/>
      </p:ext>
    </p:extLst>
  </p:cSld>
  <p:clrMapOvr>
    <a:masterClrMapping/>
  </p:clrMapOvr>
  <mc:AlternateContent xmlns:mc="http://schemas.openxmlformats.org/markup-compatibility/2006">
    <mc:Choice xmlns:p14="http://schemas.microsoft.com/office/powerpoint/2010/main" Requires="p14">
      <p:transition spd="slow" p14:dur="2000" advTm="21806"/>
    </mc:Choice>
    <mc:Fallback>
      <p:transition spd="slow" advTm="2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404481-6F22-431F-9131-DAAEB8D0D0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6004" y="1428431"/>
            <a:ext cx="7687436" cy="3712528"/>
          </a:xfrm>
          <a:prstGeom prst="rect">
            <a:avLst/>
          </a:prstGeom>
          <a:noFill/>
        </p:spPr>
      </p:pic>
      <p:sp>
        <p:nvSpPr>
          <p:cNvPr id="7" name="TextBox 6">
            <a:extLst>
              <a:ext uri="{FF2B5EF4-FFF2-40B4-BE49-F238E27FC236}">
                <a16:creationId xmlns:a16="http://schemas.microsoft.com/office/drawing/2014/main" id="{A6F96982-6875-48FB-9093-578A79BA63AC}"/>
              </a:ext>
            </a:extLst>
          </p:cNvPr>
          <p:cNvSpPr txBox="1"/>
          <p:nvPr/>
        </p:nvSpPr>
        <p:spPr>
          <a:xfrm>
            <a:off x="524986" y="963609"/>
            <a:ext cx="3800475" cy="400110"/>
          </a:xfrm>
          <a:prstGeom prst="rect">
            <a:avLst/>
          </a:prstGeom>
          <a:solidFill>
            <a:schemeClr val="bg1">
              <a:lumMod val="85000"/>
            </a:schemeClr>
          </a:solidFill>
        </p:spPr>
        <p:txBody>
          <a:bodyPr wrap="square" rtlCol="0">
            <a:spAutoFit/>
          </a:bodyPr>
          <a:lstStyle/>
          <a:p>
            <a:r>
              <a:rPr lang="en-CA" sz="2000" dirty="0"/>
              <a:t>Communities that share services</a:t>
            </a:r>
          </a:p>
        </p:txBody>
      </p:sp>
      <p:sp>
        <p:nvSpPr>
          <p:cNvPr id="12" name="Title 1">
            <a:extLst>
              <a:ext uri="{FF2B5EF4-FFF2-40B4-BE49-F238E27FC236}">
                <a16:creationId xmlns:a16="http://schemas.microsoft.com/office/drawing/2014/main" id="{321D0029-5FD8-4A33-9D40-9FAB7E83F43C}"/>
              </a:ext>
            </a:extLst>
          </p:cNvPr>
          <p:cNvSpPr txBox="1">
            <a:spLocks/>
          </p:cNvSpPr>
          <p:nvPr/>
        </p:nvSpPr>
        <p:spPr>
          <a:xfrm>
            <a:off x="1032541" y="117684"/>
            <a:ext cx="7078915" cy="750733"/>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r>
              <a:rPr lang="en-CA" dirty="0"/>
              <a:t>Provincial survey findings - ICSC</a:t>
            </a:r>
          </a:p>
        </p:txBody>
      </p:sp>
      <p:pic>
        <p:nvPicPr>
          <p:cNvPr id="11266" name="Picture 2" descr="Image result for rural ontario fire department">
            <a:extLst>
              <a:ext uri="{FF2B5EF4-FFF2-40B4-BE49-F238E27FC236}">
                <a16:creationId xmlns:a16="http://schemas.microsoft.com/office/drawing/2014/main" id="{8A45B482-EBBD-42C8-9306-902858C23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71439"/>
            <a:ext cx="2979592" cy="16865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rural ontario bridge">
            <a:extLst>
              <a:ext uri="{FF2B5EF4-FFF2-40B4-BE49-F238E27FC236}">
                <a16:creationId xmlns:a16="http://schemas.microsoft.com/office/drawing/2014/main" id="{FFBC7F31-BAE7-4C08-A5C7-9B82C8187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592" y="5171439"/>
            <a:ext cx="2979592" cy="168656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rural ontario sports centre">
            <a:extLst>
              <a:ext uri="{FF2B5EF4-FFF2-40B4-BE49-F238E27FC236}">
                <a16:creationId xmlns:a16="http://schemas.microsoft.com/office/drawing/2014/main" id="{9F2AE41D-28C7-4D99-A9A7-E3A09BE292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9184" y="5171438"/>
            <a:ext cx="3184816" cy="168656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567E951-B9AC-468F-A26D-3766BD5941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5847460"/>
      </p:ext>
    </p:extLst>
  </p:cSld>
  <p:clrMapOvr>
    <a:masterClrMapping/>
  </p:clrMapOvr>
  <mc:AlternateContent xmlns:mc="http://schemas.openxmlformats.org/markup-compatibility/2006">
    <mc:Choice xmlns:p14="http://schemas.microsoft.com/office/powerpoint/2010/main" Requires="p14">
      <p:transition spd="slow" p14:dur="2000" advTm="17855"/>
    </mc:Choice>
    <mc:Fallback>
      <p:transition spd="slow" advTm="1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32541" y="300564"/>
            <a:ext cx="7078915" cy="750733"/>
          </a:xfrm>
        </p:spPr>
        <p:txBody>
          <a:bodyPr>
            <a:normAutofit/>
          </a:bodyPr>
          <a:lstStyle/>
          <a:p>
            <a:r>
              <a:rPr lang="en-CA" dirty="0"/>
              <a:t>Provincial survey findings - ICSC</a:t>
            </a:r>
          </a:p>
        </p:txBody>
      </p:sp>
      <p:pic>
        <p:nvPicPr>
          <p:cNvPr id="4" name="Picture 3">
            <a:extLst>
              <a:ext uri="{FF2B5EF4-FFF2-40B4-BE49-F238E27FC236}">
                <a16:creationId xmlns:a16="http://schemas.microsoft.com/office/drawing/2014/main" id="{89AA4FE6-2F07-4CF8-A0BE-CE976F6C99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2462" y="1784031"/>
            <a:ext cx="7839075" cy="4773405"/>
          </a:xfrm>
          <a:prstGeom prst="rect">
            <a:avLst/>
          </a:prstGeom>
          <a:noFill/>
        </p:spPr>
      </p:pic>
      <p:sp>
        <p:nvSpPr>
          <p:cNvPr id="5" name="TextBox 4">
            <a:extLst>
              <a:ext uri="{FF2B5EF4-FFF2-40B4-BE49-F238E27FC236}">
                <a16:creationId xmlns:a16="http://schemas.microsoft.com/office/drawing/2014/main" id="{23D8D4AB-7BC8-4DC2-9A80-3661125B0053}"/>
              </a:ext>
            </a:extLst>
          </p:cNvPr>
          <p:cNvSpPr txBox="1"/>
          <p:nvPr/>
        </p:nvSpPr>
        <p:spPr>
          <a:xfrm>
            <a:off x="545306" y="1217609"/>
            <a:ext cx="4655344" cy="400110"/>
          </a:xfrm>
          <a:prstGeom prst="rect">
            <a:avLst/>
          </a:prstGeom>
          <a:solidFill>
            <a:schemeClr val="bg1">
              <a:lumMod val="85000"/>
            </a:schemeClr>
          </a:solidFill>
        </p:spPr>
        <p:txBody>
          <a:bodyPr wrap="square" rtlCol="0">
            <a:spAutoFit/>
          </a:bodyPr>
          <a:lstStyle/>
          <a:p>
            <a:r>
              <a:rPr lang="en-CA" sz="2000" dirty="0"/>
              <a:t>Communities that DO NOT share services</a:t>
            </a:r>
          </a:p>
        </p:txBody>
      </p:sp>
      <p:pic>
        <p:nvPicPr>
          <p:cNvPr id="3" name="Audio 2">
            <a:hlinkClick r:id="" action="ppaction://media"/>
            <a:extLst>
              <a:ext uri="{FF2B5EF4-FFF2-40B4-BE49-F238E27FC236}">
                <a16:creationId xmlns:a16="http://schemas.microsoft.com/office/drawing/2014/main" id="{C41AB841-421D-4319-A544-F56538C9E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8639846"/>
      </p:ext>
    </p:extLst>
  </p:cSld>
  <p:clrMapOvr>
    <a:masterClrMapping/>
  </p:clrMapOvr>
  <mc:AlternateContent xmlns:mc="http://schemas.openxmlformats.org/markup-compatibility/2006">
    <mc:Choice xmlns:p14="http://schemas.microsoft.com/office/powerpoint/2010/main" Requires="p14">
      <p:transition spd="slow" p14:dur="2000" advTm="17615"/>
    </mc:Choice>
    <mc:Fallback>
      <p:transition spd="slow" advTm="1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13491" y="291039"/>
            <a:ext cx="7117015" cy="750733"/>
          </a:xfrm>
        </p:spPr>
        <p:txBody>
          <a:bodyPr>
            <a:normAutofit/>
          </a:bodyPr>
          <a:lstStyle/>
          <a:p>
            <a:r>
              <a:rPr lang="en-CA" dirty="0"/>
              <a:t>Provincial survey findings - AMP</a:t>
            </a:r>
          </a:p>
        </p:txBody>
      </p:sp>
      <p:sp>
        <p:nvSpPr>
          <p:cNvPr id="7" name="Content Placeholder 2">
            <a:extLst>
              <a:ext uri="{FF2B5EF4-FFF2-40B4-BE49-F238E27FC236}">
                <a16:creationId xmlns:a16="http://schemas.microsoft.com/office/drawing/2014/main" id="{598F95A0-D67C-4B32-B84F-CCB2F5EC8DD1}"/>
              </a:ext>
            </a:extLst>
          </p:cNvPr>
          <p:cNvSpPr>
            <a:spLocks noGrp="1"/>
          </p:cNvSpPr>
          <p:nvPr>
            <p:ph idx="1"/>
          </p:nvPr>
        </p:nvSpPr>
        <p:spPr>
          <a:xfrm>
            <a:off x="436559" y="1441132"/>
            <a:ext cx="8270878" cy="3609975"/>
          </a:xfrm>
        </p:spPr>
        <p:txBody>
          <a:bodyPr>
            <a:normAutofit/>
          </a:bodyPr>
          <a:lstStyle/>
          <a:p>
            <a:r>
              <a:rPr lang="en-US" sz="2400" dirty="0"/>
              <a:t>Only one community had not completed an AMP</a:t>
            </a:r>
          </a:p>
          <a:p>
            <a:pPr lvl="1"/>
            <a:r>
              <a:rPr lang="en-US" sz="2200" dirty="0"/>
              <a:t>73% of AMP’s had been in place for more than one year</a:t>
            </a:r>
          </a:p>
          <a:p>
            <a:r>
              <a:rPr lang="en-US" sz="2400" dirty="0"/>
              <a:t>Respondents noted that although their municipality has a plan, they don't have the capability to fund it.</a:t>
            </a:r>
          </a:p>
        </p:txBody>
      </p:sp>
      <p:pic>
        <p:nvPicPr>
          <p:cNvPr id="12290" name="Picture 2" descr="Image result for rural ontario asset management plan">
            <a:extLst>
              <a:ext uri="{FF2B5EF4-FFF2-40B4-BE49-F238E27FC236}">
                <a16:creationId xmlns:a16="http://schemas.microsoft.com/office/drawing/2014/main" id="{1B3EF0D2-0858-465C-A914-27920934C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222" y="3156111"/>
            <a:ext cx="2854961" cy="368712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asset management plan ontario">
            <a:extLst>
              <a:ext uri="{FF2B5EF4-FFF2-40B4-BE49-F238E27FC236}">
                <a16:creationId xmlns:a16="http://schemas.microsoft.com/office/drawing/2014/main" id="{8C85B5AB-6F79-487D-879E-2BC954D25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51" y="3428999"/>
            <a:ext cx="2752729" cy="341423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C2D1DFD-3186-4C07-958A-68116E242A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6122400"/>
      </p:ext>
    </p:extLst>
  </p:cSld>
  <p:clrMapOvr>
    <a:masterClrMapping/>
  </p:clrMapOvr>
  <mc:AlternateContent xmlns:mc="http://schemas.openxmlformats.org/markup-compatibility/2006">
    <mc:Choice xmlns:p14="http://schemas.microsoft.com/office/powerpoint/2010/main" Requires="p14">
      <p:transition spd="slow" p14:dur="2000" advTm="35254"/>
    </mc:Choice>
    <mc:Fallback>
      <p:transition spd="slow" advTm="3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F68762-B57F-41FB-9683-A74B8F575D6E}"/>
              </a:ext>
            </a:extLst>
          </p:cNvPr>
          <p:cNvPicPr>
            <a:picLocks noGrp="1" noChangeAspect="1"/>
          </p:cNvPicPr>
          <p:nvPr>
            <p:ph idx="1"/>
          </p:nvPr>
        </p:nvPicPr>
        <p:blipFill rotWithShape="1">
          <a:blip r:embed="rId4"/>
          <a:srcRect l="23546" t="10359" r="16310"/>
          <a:stretch/>
        </p:blipFill>
        <p:spPr>
          <a:xfrm>
            <a:off x="8389" y="0"/>
            <a:ext cx="9143999" cy="6916723"/>
          </a:xfrm>
          <a:prstGeom prst="rect">
            <a:avLst/>
          </a:prstGeom>
        </p:spPr>
      </p:pic>
      <p:sp>
        <p:nvSpPr>
          <p:cNvPr id="5" name="TextBox 4">
            <a:extLst>
              <a:ext uri="{FF2B5EF4-FFF2-40B4-BE49-F238E27FC236}">
                <a16:creationId xmlns:a16="http://schemas.microsoft.com/office/drawing/2014/main" id="{5ED03FF6-2B95-4905-B518-FC53B7449D39}"/>
              </a:ext>
            </a:extLst>
          </p:cNvPr>
          <p:cNvSpPr txBox="1"/>
          <p:nvPr/>
        </p:nvSpPr>
        <p:spPr>
          <a:xfrm>
            <a:off x="2298584" y="830510"/>
            <a:ext cx="1518408" cy="400110"/>
          </a:xfrm>
          <a:prstGeom prst="rect">
            <a:avLst/>
          </a:prstGeom>
          <a:solidFill>
            <a:schemeClr val="bg1"/>
          </a:solidFill>
        </p:spPr>
        <p:txBody>
          <a:bodyPr wrap="square" rtlCol="0">
            <a:spAutoFit/>
          </a:bodyPr>
          <a:lstStyle/>
          <a:p>
            <a:r>
              <a:rPr lang="en-CA" sz="2000" dirty="0"/>
              <a:t>French River</a:t>
            </a:r>
          </a:p>
        </p:txBody>
      </p:sp>
      <p:sp>
        <p:nvSpPr>
          <p:cNvPr id="6" name="TextBox 5">
            <a:extLst>
              <a:ext uri="{FF2B5EF4-FFF2-40B4-BE49-F238E27FC236}">
                <a16:creationId xmlns:a16="http://schemas.microsoft.com/office/drawing/2014/main" id="{E71749EB-0499-4830-A305-2A0C21CE2F5A}"/>
              </a:ext>
            </a:extLst>
          </p:cNvPr>
          <p:cNvSpPr txBox="1"/>
          <p:nvPr/>
        </p:nvSpPr>
        <p:spPr>
          <a:xfrm>
            <a:off x="4204283" y="479453"/>
            <a:ext cx="1324062" cy="400110"/>
          </a:xfrm>
          <a:prstGeom prst="rect">
            <a:avLst/>
          </a:prstGeom>
          <a:solidFill>
            <a:schemeClr val="bg1"/>
          </a:solidFill>
        </p:spPr>
        <p:txBody>
          <a:bodyPr wrap="square" rtlCol="0">
            <a:spAutoFit/>
          </a:bodyPr>
          <a:lstStyle/>
          <a:p>
            <a:r>
              <a:rPr lang="en-CA" sz="2000" dirty="0"/>
              <a:t>East Farris</a:t>
            </a:r>
          </a:p>
        </p:txBody>
      </p:sp>
      <p:sp>
        <p:nvSpPr>
          <p:cNvPr id="7" name="TextBox 6">
            <a:extLst>
              <a:ext uri="{FF2B5EF4-FFF2-40B4-BE49-F238E27FC236}">
                <a16:creationId xmlns:a16="http://schemas.microsoft.com/office/drawing/2014/main" id="{9A70558E-3480-4FA3-9F17-9A70CA77D922}"/>
              </a:ext>
            </a:extLst>
          </p:cNvPr>
          <p:cNvSpPr txBox="1"/>
          <p:nvPr/>
        </p:nvSpPr>
        <p:spPr>
          <a:xfrm>
            <a:off x="4563610" y="2476150"/>
            <a:ext cx="1468074" cy="400110"/>
          </a:xfrm>
          <a:prstGeom prst="rect">
            <a:avLst/>
          </a:prstGeom>
          <a:solidFill>
            <a:schemeClr val="bg1"/>
          </a:solidFill>
        </p:spPr>
        <p:txBody>
          <a:bodyPr wrap="square" rtlCol="0">
            <a:spAutoFit/>
          </a:bodyPr>
          <a:lstStyle/>
          <a:p>
            <a:r>
              <a:rPr lang="en-CA" sz="2000" dirty="0"/>
              <a:t>Lake of Bays</a:t>
            </a:r>
          </a:p>
        </p:txBody>
      </p:sp>
      <p:sp>
        <p:nvSpPr>
          <p:cNvPr id="8" name="TextBox 7">
            <a:extLst>
              <a:ext uri="{FF2B5EF4-FFF2-40B4-BE49-F238E27FC236}">
                <a16:creationId xmlns:a16="http://schemas.microsoft.com/office/drawing/2014/main" id="{09991A73-F675-4BC3-858E-015F8B569B98}"/>
              </a:ext>
            </a:extLst>
          </p:cNvPr>
          <p:cNvSpPr txBox="1"/>
          <p:nvPr/>
        </p:nvSpPr>
        <p:spPr>
          <a:xfrm>
            <a:off x="7080308" y="3625442"/>
            <a:ext cx="2063693" cy="400110"/>
          </a:xfrm>
          <a:prstGeom prst="rect">
            <a:avLst/>
          </a:prstGeom>
          <a:solidFill>
            <a:schemeClr val="bg1"/>
          </a:solidFill>
        </p:spPr>
        <p:txBody>
          <a:bodyPr wrap="square" rtlCol="0">
            <a:spAutoFit/>
          </a:bodyPr>
          <a:lstStyle/>
          <a:p>
            <a:r>
              <a:rPr lang="en-CA" sz="2000" dirty="0"/>
              <a:t>Frontenac County</a:t>
            </a:r>
          </a:p>
        </p:txBody>
      </p:sp>
      <p:sp>
        <p:nvSpPr>
          <p:cNvPr id="9" name="TextBox 8">
            <a:extLst>
              <a:ext uri="{FF2B5EF4-FFF2-40B4-BE49-F238E27FC236}">
                <a16:creationId xmlns:a16="http://schemas.microsoft.com/office/drawing/2014/main" id="{CDEADF89-65BB-43A4-80B1-3A3B1C2DFAB5}"/>
              </a:ext>
            </a:extLst>
          </p:cNvPr>
          <p:cNvSpPr txBox="1"/>
          <p:nvPr/>
        </p:nvSpPr>
        <p:spPr>
          <a:xfrm>
            <a:off x="1421933" y="3707117"/>
            <a:ext cx="2277613" cy="400110"/>
          </a:xfrm>
          <a:prstGeom prst="rect">
            <a:avLst/>
          </a:prstGeom>
          <a:solidFill>
            <a:schemeClr val="bg1"/>
          </a:solidFill>
        </p:spPr>
        <p:txBody>
          <a:bodyPr wrap="square" rtlCol="0">
            <a:spAutoFit/>
          </a:bodyPr>
          <a:lstStyle/>
          <a:p>
            <a:r>
              <a:rPr lang="en-CA" sz="2000" dirty="0"/>
              <a:t>The Blue Mountains</a:t>
            </a:r>
          </a:p>
        </p:txBody>
      </p:sp>
      <p:sp>
        <p:nvSpPr>
          <p:cNvPr id="10" name="TextBox 9">
            <a:extLst>
              <a:ext uri="{FF2B5EF4-FFF2-40B4-BE49-F238E27FC236}">
                <a16:creationId xmlns:a16="http://schemas.microsoft.com/office/drawing/2014/main" id="{E81F0BB2-F72F-480D-99C1-0E97F2B1E3B4}"/>
              </a:ext>
            </a:extLst>
          </p:cNvPr>
          <p:cNvSpPr txBox="1"/>
          <p:nvPr/>
        </p:nvSpPr>
        <p:spPr>
          <a:xfrm>
            <a:off x="3816992" y="3979385"/>
            <a:ext cx="813731" cy="400110"/>
          </a:xfrm>
          <a:prstGeom prst="rect">
            <a:avLst/>
          </a:prstGeom>
          <a:solidFill>
            <a:schemeClr val="bg1"/>
          </a:solidFill>
        </p:spPr>
        <p:txBody>
          <a:bodyPr wrap="square" rtlCol="0">
            <a:spAutoFit/>
          </a:bodyPr>
          <a:lstStyle/>
          <a:p>
            <a:r>
              <a:rPr lang="en-CA" sz="2000" dirty="0"/>
              <a:t>Barrie</a:t>
            </a:r>
          </a:p>
        </p:txBody>
      </p:sp>
      <p:sp>
        <p:nvSpPr>
          <p:cNvPr id="11" name="TextBox 10">
            <a:extLst>
              <a:ext uri="{FF2B5EF4-FFF2-40B4-BE49-F238E27FC236}">
                <a16:creationId xmlns:a16="http://schemas.microsoft.com/office/drawing/2014/main" id="{25476AF9-3B94-4DA4-B43A-736A32067E71}"/>
              </a:ext>
            </a:extLst>
          </p:cNvPr>
          <p:cNvSpPr txBox="1"/>
          <p:nvPr/>
        </p:nvSpPr>
        <p:spPr>
          <a:xfrm>
            <a:off x="2619462" y="4920959"/>
            <a:ext cx="1457588" cy="400110"/>
          </a:xfrm>
          <a:prstGeom prst="rect">
            <a:avLst/>
          </a:prstGeom>
          <a:solidFill>
            <a:schemeClr val="bg1"/>
          </a:solidFill>
        </p:spPr>
        <p:txBody>
          <a:bodyPr wrap="square" rtlCol="0">
            <a:spAutoFit/>
          </a:bodyPr>
          <a:lstStyle/>
          <a:p>
            <a:r>
              <a:rPr lang="en-CA" sz="2000" dirty="0"/>
              <a:t>Grand Valley</a:t>
            </a:r>
          </a:p>
        </p:txBody>
      </p:sp>
      <p:sp>
        <p:nvSpPr>
          <p:cNvPr id="12" name="TextBox 11">
            <a:extLst>
              <a:ext uri="{FF2B5EF4-FFF2-40B4-BE49-F238E27FC236}">
                <a16:creationId xmlns:a16="http://schemas.microsoft.com/office/drawing/2014/main" id="{8CD4F754-C873-42F5-AA33-7E7B4A5DBC12}"/>
              </a:ext>
            </a:extLst>
          </p:cNvPr>
          <p:cNvSpPr txBox="1"/>
          <p:nvPr/>
        </p:nvSpPr>
        <p:spPr>
          <a:xfrm>
            <a:off x="2820798" y="5645700"/>
            <a:ext cx="2230073" cy="400110"/>
          </a:xfrm>
          <a:prstGeom prst="rect">
            <a:avLst/>
          </a:prstGeom>
          <a:solidFill>
            <a:schemeClr val="bg1"/>
          </a:solidFill>
        </p:spPr>
        <p:txBody>
          <a:bodyPr wrap="square" rtlCol="0">
            <a:spAutoFit/>
          </a:bodyPr>
          <a:lstStyle/>
          <a:p>
            <a:r>
              <a:rPr lang="en-CA" sz="2000" dirty="0"/>
              <a:t>Region of Waterloo</a:t>
            </a:r>
          </a:p>
        </p:txBody>
      </p:sp>
      <p:sp>
        <p:nvSpPr>
          <p:cNvPr id="13" name="TextBox 12">
            <a:extLst>
              <a:ext uri="{FF2B5EF4-FFF2-40B4-BE49-F238E27FC236}">
                <a16:creationId xmlns:a16="http://schemas.microsoft.com/office/drawing/2014/main" id="{0401F07C-37CB-4F97-8577-F49109D8876C}"/>
              </a:ext>
            </a:extLst>
          </p:cNvPr>
          <p:cNvSpPr txBox="1"/>
          <p:nvPr/>
        </p:nvSpPr>
        <p:spPr>
          <a:xfrm>
            <a:off x="991300" y="6027490"/>
            <a:ext cx="1457588" cy="400110"/>
          </a:xfrm>
          <a:prstGeom prst="rect">
            <a:avLst/>
          </a:prstGeom>
          <a:solidFill>
            <a:schemeClr val="bg1"/>
          </a:solidFill>
        </p:spPr>
        <p:txBody>
          <a:bodyPr wrap="square" rtlCol="0">
            <a:spAutoFit/>
          </a:bodyPr>
          <a:lstStyle/>
          <a:p>
            <a:r>
              <a:rPr lang="en-CA" sz="2000" dirty="0"/>
              <a:t>Perth South</a:t>
            </a:r>
          </a:p>
        </p:txBody>
      </p:sp>
      <p:sp>
        <p:nvSpPr>
          <p:cNvPr id="14" name="TextBox 13">
            <a:extLst>
              <a:ext uri="{FF2B5EF4-FFF2-40B4-BE49-F238E27FC236}">
                <a16:creationId xmlns:a16="http://schemas.microsoft.com/office/drawing/2014/main" id="{2502AEF3-EAF0-4A76-ADC0-D957863132E7}"/>
              </a:ext>
            </a:extLst>
          </p:cNvPr>
          <p:cNvSpPr txBox="1"/>
          <p:nvPr/>
        </p:nvSpPr>
        <p:spPr>
          <a:xfrm>
            <a:off x="2789340" y="6323156"/>
            <a:ext cx="1263941" cy="400110"/>
          </a:xfrm>
          <a:prstGeom prst="rect">
            <a:avLst/>
          </a:prstGeom>
          <a:solidFill>
            <a:schemeClr val="bg1"/>
          </a:solidFill>
        </p:spPr>
        <p:txBody>
          <a:bodyPr wrap="square" rtlCol="0">
            <a:spAutoFit/>
          </a:bodyPr>
          <a:lstStyle/>
          <a:p>
            <a:r>
              <a:rPr lang="en-CA" sz="2000" dirty="0"/>
              <a:t>Brantford</a:t>
            </a:r>
          </a:p>
        </p:txBody>
      </p:sp>
      <p:sp>
        <p:nvSpPr>
          <p:cNvPr id="15" name="TextBox 14">
            <a:extLst>
              <a:ext uri="{FF2B5EF4-FFF2-40B4-BE49-F238E27FC236}">
                <a16:creationId xmlns:a16="http://schemas.microsoft.com/office/drawing/2014/main" id="{E687D3DE-1AC9-4685-BC06-54B88E2D02E5}"/>
              </a:ext>
            </a:extLst>
          </p:cNvPr>
          <p:cNvSpPr txBox="1"/>
          <p:nvPr/>
        </p:nvSpPr>
        <p:spPr>
          <a:xfrm>
            <a:off x="6691618" y="479453"/>
            <a:ext cx="2460770" cy="1077218"/>
          </a:xfrm>
          <a:prstGeom prst="rect">
            <a:avLst/>
          </a:prstGeom>
          <a:solidFill>
            <a:schemeClr val="accent2">
              <a:lumMod val="60000"/>
              <a:lumOff val="40000"/>
            </a:schemeClr>
          </a:solidFill>
        </p:spPr>
        <p:txBody>
          <a:bodyPr wrap="square" rtlCol="0">
            <a:spAutoFit/>
          </a:bodyPr>
          <a:lstStyle/>
          <a:p>
            <a:r>
              <a:rPr lang="en-CA" sz="3200" dirty="0"/>
              <a:t>Case Study Communities</a:t>
            </a:r>
          </a:p>
        </p:txBody>
      </p:sp>
      <p:pic>
        <p:nvPicPr>
          <p:cNvPr id="2" name="Audio 1">
            <a:hlinkClick r:id="" action="ppaction://media"/>
            <a:extLst>
              <a:ext uri="{FF2B5EF4-FFF2-40B4-BE49-F238E27FC236}">
                <a16:creationId xmlns:a16="http://schemas.microsoft.com/office/drawing/2014/main" id="{32945AB3-902B-42FB-B178-0E7B32086A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3604598"/>
      </p:ext>
    </p:extLst>
  </p:cSld>
  <p:clrMapOvr>
    <a:masterClrMapping/>
  </p:clrMapOvr>
  <mc:AlternateContent xmlns:mc="http://schemas.openxmlformats.org/markup-compatibility/2006">
    <mc:Choice xmlns:p14="http://schemas.microsoft.com/office/powerpoint/2010/main" Requires="p14">
      <p:transition spd="slow" p14:dur="2000" advTm="42762"/>
    </mc:Choice>
    <mc:Fallback>
      <p:transition spd="slow" advTm="4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13491" y="291039"/>
            <a:ext cx="7117015" cy="750733"/>
          </a:xfrm>
        </p:spPr>
        <p:txBody>
          <a:bodyPr>
            <a:normAutofit/>
          </a:bodyPr>
          <a:lstStyle/>
          <a:p>
            <a:r>
              <a:rPr lang="en-CA" dirty="0"/>
              <a:t>Case Study Findings</a:t>
            </a:r>
          </a:p>
        </p:txBody>
      </p:sp>
      <p:sp>
        <p:nvSpPr>
          <p:cNvPr id="4" name="Content Placeholder 3">
            <a:extLst>
              <a:ext uri="{FF2B5EF4-FFF2-40B4-BE49-F238E27FC236}">
                <a16:creationId xmlns:a16="http://schemas.microsoft.com/office/drawing/2014/main" id="{1E220BE6-00F4-4AFC-90B8-1A700BF292E7}"/>
              </a:ext>
            </a:extLst>
          </p:cNvPr>
          <p:cNvSpPr>
            <a:spLocks noGrp="1"/>
          </p:cNvSpPr>
          <p:nvPr>
            <p:ph idx="1"/>
          </p:nvPr>
        </p:nvSpPr>
        <p:spPr>
          <a:xfrm>
            <a:off x="142873" y="1260847"/>
            <a:ext cx="8877299" cy="5482853"/>
          </a:xfrm>
        </p:spPr>
        <p:txBody>
          <a:bodyPr>
            <a:normAutofit/>
          </a:bodyPr>
          <a:lstStyle/>
          <a:p>
            <a:r>
              <a:rPr lang="en-US" sz="2400" dirty="0"/>
              <a:t>10 case studies were organized into themes for comparison</a:t>
            </a:r>
          </a:p>
          <a:p>
            <a:endParaRPr lang="en-US" sz="2200" dirty="0"/>
          </a:p>
          <a:p>
            <a:endParaRPr lang="en-CA" sz="2200" dirty="0"/>
          </a:p>
        </p:txBody>
      </p:sp>
      <p:graphicFrame>
        <p:nvGraphicFramePr>
          <p:cNvPr id="3" name="Table 2">
            <a:extLst>
              <a:ext uri="{FF2B5EF4-FFF2-40B4-BE49-F238E27FC236}">
                <a16:creationId xmlns:a16="http://schemas.microsoft.com/office/drawing/2014/main" id="{92F697A4-89B3-480D-85B0-23FE84589F40}"/>
              </a:ext>
            </a:extLst>
          </p:cNvPr>
          <p:cNvGraphicFramePr>
            <a:graphicFrameLocks noGrp="1"/>
          </p:cNvGraphicFramePr>
          <p:nvPr>
            <p:extLst>
              <p:ext uri="{D42A27DB-BD31-4B8C-83A1-F6EECF244321}">
                <p14:modId xmlns:p14="http://schemas.microsoft.com/office/powerpoint/2010/main" val="3208451157"/>
              </p:ext>
            </p:extLst>
          </p:nvPr>
        </p:nvGraphicFramePr>
        <p:xfrm>
          <a:off x="866106" y="1778000"/>
          <a:ext cx="8186454" cy="2647705"/>
        </p:xfrm>
        <a:graphic>
          <a:graphicData uri="http://schemas.openxmlformats.org/drawingml/2006/table">
            <a:tbl>
              <a:tblPr firstRow="1" firstCol="1" bandRow="1">
                <a:tableStyleId>{5C22544A-7EE6-4342-B048-85BDC9FD1C3A}</a:tableStyleId>
              </a:tblPr>
              <a:tblGrid>
                <a:gridCol w="8186454">
                  <a:extLst>
                    <a:ext uri="{9D8B030D-6E8A-4147-A177-3AD203B41FA5}">
                      <a16:colId xmlns:a16="http://schemas.microsoft.com/office/drawing/2014/main" val="3748517295"/>
                    </a:ext>
                  </a:extLst>
                </a:gridCol>
              </a:tblGrid>
              <a:tr h="376798">
                <a:tc>
                  <a:txBody>
                    <a:bodyPr/>
                    <a:lstStyle/>
                    <a:p>
                      <a:pPr marL="0" marR="0">
                        <a:lnSpc>
                          <a:spcPct val="107000"/>
                        </a:lnSpc>
                        <a:spcBef>
                          <a:spcPts val="0"/>
                        </a:spcBef>
                        <a:spcAft>
                          <a:spcPts val="0"/>
                        </a:spcAft>
                      </a:pPr>
                      <a:r>
                        <a:rPr lang="en-CA" sz="2400" b="0" dirty="0">
                          <a:solidFill>
                            <a:schemeClr val="tx1"/>
                          </a:solidFill>
                          <a:effectLst/>
                        </a:rPr>
                        <a:t>Background</a:t>
                      </a:r>
                      <a:endParaRPr lang="en-CA"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5051894"/>
                  </a:ext>
                </a:extLst>
              </a:tr>
              <a:tr h="376798">
                <a:tc>
                  <a:txBody>
                    <a:bodyPr/>
                    <a:lstStyle/>
                    <a:p>
                      <a:pPr marL="0" marR="0">
                        <a:lnSpc>
                          <a:spcPct val="107000"/>
                        </a:lnSpc>
                        <a:spcBef>
                          <a:spcPts val="0"/>
                        </a:spcBef>
                        <a:spcAft>
                          <a:spcPts val="0"/>
                        </a:spcAft>
                      </a:pPr>
                      <a:r>
                        <a:rPr lang="en-CA" sz="2400" b="0" dirty="0">
                          <a:solidFill>
                            <a:schemeClr val="tx1"/>
                          </a:solidFill>
                          <a:effectLst/>
                        </a:rPr>
                        <a:t>Characteristics of Cooperative Agreements</a:t>
                      </a:r>
                      <a:endParaRPr lang="en-CA"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5140274"/>
                  </a:ext>
                </a:extLst>
              </a:tr>
              <a:tr h="376798">
                <a:tc>
                  <a:txBody>
                    <a:bodyPr/>
                    <a:lstStyle/>
                    <a:p>
                      <a:pPr marL="0" marR="0">
                        <a:lnSpc>
                          <a:spcPct val="107000"/>
                        </a:lnSpc>
                        <a:spcBef>
                          <a:spcPts val="0"/>
                        </a:spcBef>
                        <a:spcAft>
                          <a:spcPts val="0"/>
                        </a:spcAft>
                      </a:pPr>
                      <a:r>
                        <a:rPr lang="en-CA" sz="2400" b="0">
                          <a:solidFill>
                            <a:schemeClr val="tx1"/>
                          </a:solidFill>
                          <a:effectLst/>
                        </a:rPr>
                        <a:t>Infrastructure and Asset Management Planning</a:t>
                      </a:r>
                      <a:endParaRPr lang="en-CA" sz="2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668834"/>
                  </a:ext>
                </a:extLst>
              </a:tr>
              <a:tr h="376798">
                <a:tc>
                  <a:txBody>
                    <a:bodyPr/>
                    <a:lstStyle/>
                    <a:p>
                      <a:pPr marL="0" marR="0">
                        <a:lnSpc>
                          <a:spcPct val="107000"/>
                        </a:lnSpc>
                        <a:spcBef>
                          <a:spcPts val="0"/>
                        </a:spcBef>
                        <a:spcAft>
                          <a:spcPts val="0"/>
                        </a:spcAft>
                      </a:pPr>
                      <a:r>
                        <a:rPr lang="en-CA" sz="2400" b="0" dirty="0">
                          <a:solidFill>
                            <a:schemeClr val="tx1"/>
                          </a:solidFill>
                          <a:effectLst/>
                        </a:rPr>
                        <a:t>Climate Change Impact on Infrastructure Sectors</a:t>
                      </a:r>
                      <a:endParaRPr lang="en-CA"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161135"/>
                  </a:ext>
                </a:extLst>
              </a:tr>
              <a:tr h="376798">
                <a:tc>
                  <a:txBody>
                    <a:bodyPr/>
                    <a:lstStyle/>
                    <a:p>
                      <a:pPr marL="0" marR="0">
                        <a:lnSpc>
                          <a:spcPct val="107000"/>
                        </a:lnSpc>
                        <a:spcBef>
                          <a:spcPts val="0"/>
                        </a:spcBef>
                        <a:spcAft>
                          <a:spcPts val="0"/>
                        </a:spcAft>
                      </a:pPr>
                      <a:r>
                        <a:rPr lang="en-CA" sz="2400" b="0">
                          <a:solidFill>
                            <a:schemeClr val="tx1"/>
                          </a:solidFill>
                          <a:effectLst/>
                        </a:rPr>
                        <a:t>Climate Change Preparedness</a:t>
                      </a:r>
                      <a:endParaRPr lang="en-CA" sz="2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380255"/>
                  </a:ext>
                </a:extLst>
              </a:tr>
              <a:tr h="376798">
                <a:tc>
                  <a:txBody>
                    <a:bodyPr/>
                    <a:lstStyle/>
                    <a:p>
                      <a:pPr marL="0" marR="0">
                        <a:lnSpc>
                          <a:spcPct val="107000"/>
                        </a:lnSpc>
                        <a:spcBef>
                          <a:spcPts val="0"/>
                        </a:spcBef>
                        <a:spcAft>
                          <a:spcPts val="0"/>
                        </a:spcAft>
                      </a:pPr>
                      <a:r>
                        <a:rPr lang="en-CA" sz="2400" b="0" dirty="0">
                          <a:solidFill>
                            <a:schemeClr val="tx1"/>
                          </a:solidFill>
                          <a:effectLst/>
                        </a:rPr>
                        <a:t>Climate Change-Prepared Cooperation: Possibilities and Best Practices</a:t>
                      </a:r>
                      <a:endParaRPr lang="en-CA"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0444032"/>
                  </a:ext>
                </a:extLst>
              </a:tr>
            </a:tbl>
          </a:graphicData>
        </a:graphic>
      </p:graphicFrame>
      <p:pic>
        <p:nvPicPr>
          <p:cNvPr id="5" name="Picture 4" descr="Image result for ontario rural culvert">
            <a:extLst>
              <a:ext uri="{FF2B5EF4-FFF2-40B4-BE49-F238E27FC236}">
                <a16:creationId xmlns:a16="http://schemas.microsoft.com/office/drawing/2014/main" id="{4AD2264B-52EA-464F-8525-CD8A599445D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658" y="4251961"/>
            <a:ext cx="3522342" cy="2600960"/>
          </a:xfrm>
          <a:prstGeom prst="rect">
            <a:avLst/>
          </a:prstGeom>
          <a:noFill/>
          <a:ln>
            <a:noFill/>
          </a:ln>
        </p:spPr>
      </p:pic>
      <p:pic>
        <p:nvPicPr>
          <p:cNvPr id="8" name="Picture 7">
            <a:extLst>
              <a:ext uri="{FF2B5EF4-FFF2-40B4-BE49-F238E27FC236}">
                <a16:creationId xmlns:a16="http://schemas.microsoft.com/office/drawing/2014/main" id="{18BB4AB3-77F3-4ADE-84A7-EF270E58C77A}"/>
              </a:ext>
            </a:extLst>
          </p:cNvPr>
          <p:cNvPicPr>
            <a:picLocks noChangeAspect="1"/>
          </p:cNvPicPr>
          <p:nvPr/>
        </p:nvPicPr>
        <p:blipFill>
          <a:blip r:embed="rId5"/>
          <a:stretch>
            <a:fillRect/>
          </a:stretch>
        </p:blipFill>
        <p:spPr>
          <a:xfrm>
            <a:off x="2194457" y="4257040"/>
            <a:ext cx="3427201" cy="2600960"/>
          </a:xfrm>
          <a:prstGeom prst="rect">
            <a:avLst/>
          </a:prstGeom>
        </p:spPr>
      </p:pic>
      <p:pic>
        <p:nvPicPr>
          <p:cNvPr id="6" name="Audio 5">
            <a:hlinkClick r:id="" action="ppaction://media"/>
            <a:extLst>
              <a:ext uri="{FF2B5EF4-FFF2-40B4-BE49-F238E27FC236}">
                <a16:creationId xmlns:a16="http://schemas.microsoft.com/office/drawing/2014/main" id="{8EE0D5BD-46E7-4D61-A4C7-ACAEFDF708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5192965"/>
      </p:ext>
    </p:extLst>
  </p:cSld>
  <p:clrMapOvr>
    <a:masterClrMapping/>
  </p:clrMapOvr>
  <mc:AlternateContent xmlns:mc="http://schemas.openxmlformats.org/markup-compatibility/2006">
    <mc:Choice xmlns:p14="http://schemas.microsoft.com/office/powerpoint/2010/main" Requires="p14">
      <p:transition spd="slow" p14:dur="2000" advTm="44729"/>
    </mc:Choice>
    <mc:Fallback>
      <p:transition spd="slow" advTm="44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13491" y="291039"/>
            <a:ext cx="7117015" cy="750733"/>
          </a:xfrm>
        </p:spPr>
        <p:txBody>
          <a:bodyPr>
            <a:normAutofit/>
          </a:bodyPr>
          <a:lstStyle/>
          <a:p>
            <a:r>
              <a:rPr lang="en-CA" dirty="0"/>
              <a:t>Case Study Findings</a:t>
            </a:r>
          </a:p>
        </p:txBody>
      </p:sp>
      <p:sp>
        <p:nvSpPr>
          <p:cNvPr id="4" name="Content Placeholder 3">
            <a:extLst>
              <a:ext uri="{FF2B5EF4-FFF2-40B4-BE49-F238E27FC236}">
                <a16:creationId xmlns:a16="http://schemas.microsoft.com/office/drawing/2014/main" id="{1E220BE6-00F4-4AFC-90B8-1A700BF292E7}"/>
              </a:ext>
            </a:extLst>
          </p:cNvPr>
          <p:cNvSpPr>
            <a:spLocks noGrp="1"/>
          </p:cNvSpPr>
          <p:nvPr>
            <p:ph idx="1"/>
          </p:nvPr>
        </p:nvSpPr>
        <p:spPr>
          <a:xfrm>
            <a:off x="142873" y="1260847"/>
            <a:ext cx="8877299" cy="5482853"/>
          </a:xfrm>
        </p:spPr>
        <p:txBody>
          <a:bodyPr>
            <a:normAutofit/>
          </a:bodyPr>
          <a:lstStyle/>
          <a:p>
            <a:r>
              <a:rPr lang="en-US" sz="2200" dirty="0"/>
              <a:t>We developed a series of best-practices tailored to communities considering cooperation with their </a:t>
            </a:r>
            <a:r>
              <a:rPr lang="en-US" sz="2200" dirty="0" err="1"/>
              <a:t>neighbours</a:t>
            </a:r>
            <a:r>
              <a:rPr lang="en-US" sz="2200" dirty="0"/>
              <a:t>, which include:</a:t>
            </a:r>
          </a:p>
          <a:p>
            <a:pPr lvl="1"/>
            <a:r>
              <a:rPr lang="en-US" sz="2000" dirty="0"/>
              <a:t>Clearly identify the municipality service needs, then communicate with </a:t>
            </a:r>
            <a:r>
              <a:rPr lang="en-US" sz="2000" dirty="0" err="1"/>
              <a:t>neighbours</a:t>
            </a:r>
            <a:r>
              <a:rPr lang="en-US" sz="2000" dirty="0"/>
              <a:t> to assess the possibility of partnering </a:t>
            </a:r>
          </a:p>
          <a:p>
            <a:pPr lvl="1"/>
            <a:r>
              <a:rPr lang="en-US" sz="2000" dirty="0"/>
              <a:t>Be open to sharing resources with your </a:t>
            </a:r>
            <a:r>
              <a:rPr lang="en-US" sz="2000" dirty="0" err="1"/>
              <a:t>neighbours</a:t>
            </a:r>
            <a:r>
              <a:rPr lang="en-US" sz="2000" dirty="0"/>
              <a:t>; all municipalities have limited resources and sharing a service might be beneficial for both jurisdictions</a:t>
            </a:r>
          </a:p>
          <a:p>
            <a:pPr lvl="1"/>
            <a:r>
              <a:rPr lang="en-US" sz="2000" dirty="0"/>
              <a:t>Start small to build up confidence and experience; work up to bigger issues</a:t>
            </a:r>
          </a:p>
          <a:p>
            <a:pPr lvl="1"/>
            <a:endParaRPr lang="en-US" sz="2000" dirty="0"/>
          </a:p>
          <a:p>
            <a:endParaRPr lang="en-US" sz="2200" dirty="0"/>
          </a:p>
          <a:p>
            <a:endParaRPr lang="en-CA" sz="2200" dirty="0"/>
          </a:p>
        </p:txBody>
      </p:sp>
      <p:pic>
        <p:nvPicPr>
          <p:cNvPr id="6" name="Picture 5" descr="Related image">
            <a:extLst>
              <a:ext uri="{FF2B5EF4-FFF2-40B4-BE49-F238E27FC236}">
                <a16:creationId xmlns:a16="http://schemas.microsoft.com/office/drawing/2014/main" id="{C1C54D35-C9E7-41D5-ABCE-54A791975B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03040"/>
            <a:ext cx="5200012" cy="2854960"/>
          </a:xfrm>
          <a:prstGeom prst="rect">
            <a:avLst/>
          </a:prstGeom>
          <a:noFill/>
          <a:ln>
            <a:noFill/>
          </a:ln>
        </p:spPr>
      </p:pic>
      <p:pic>
        <p:nvPicPr>
          <p:cNvPr id="7" name="Picture 6" descr="Related image">
            <a:extLst>
              <a:ext uri="{FF2B5EF4-FFF2-40B4-BE49-F238E27FC236}">
                <a16:creationId xmlns:a16="http://schemas.microsoft.com/office/drawing/2014/main" id="{8763D7F7-2F6F-4AC4-BE77-7B3D0BD86A7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011" y="4003040"/>
            <a:ext cx="3963033" cy="2854960"/>
          </a:xfrm>
          <a:prstGeom prst="rect">
            <a:avLst/>
          </a:prstGeom>
          <a:noFill/>
          <a:ln>
            <a:noFill/>
          </a:ln>
        </p:spPr>
      </p:pic>
      <p:pic>
        <p:nvPicPr>
          <p:cNvPr id="3" name="Audio 2">
            <a:hlinkClick r:id="" action="ppaction://media"/>
            <a:extLst>
              <a:ext uri="{FF2B5EF4-FFF2-40B4-BE49-F238E27FC236}">
                <a16:creationId xmlns:a16="http://schemas.microsoft.com/office/drawing/2014/main" id="{249FA261-7CF6-45D7-B6BE-A3303ABBE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0399160"/>
      </p:ext>
    </p:extLst>
  </p:cSld>
  <p:clrMapOvr>
    <a:masterClrMapping/>
  </p:clrMapOvr>
  <mc:AlternateContent xmlns:mc="http://schemas.openxmlformats.org/markup-compatibility/2006">
    <mc:Choice xmlns:p14="http://schemas.microsoft.com/office/powerpoint/2010/main" Requires="p14">
      <p:transition spd="slow" p14:dur="2000" advTm="34399"/>
    </mc:Choice>
    <mc:Fallback>
      <p:transition spd="slow" advTm="3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13491" y="291039"/>
            <a:ext cx="7117015" cy="750733"/>
          </a:xfrm>
        </p:spPr>
        <p:txBody>
          <a:bodyPr>
            <a:normAutofit/>
          </a:bodyPr>
          <a:lstStyle/>
          <a:p>
            <a:r>
              <a:rPr lang="en-CA" dirty="0"/>
              <a:t>SWOT Analysis</a:t>
            </a:r>
          </a:p>
        </p:txBody>
      </p:sp>
      <p:sp>
        <p:nvSpPr>
          <p:cNvPr id="4" name="Content Placeholder 3">
            <a:extLst>
              <a:ext uri="{FF2B5EF4-FFF2-40B4-BE49-F238E27FC236}">
                <a16:creationId xmlns:a16="http://schemas.microsoft.com/office/drawing/2014/main" id="{1E220BE6-00F4-4AFC-90B8-1A700BF292E7}"/>
              </a:ext>
            </a:extLst>
          </p:cNvPr>
          <p:cNvSpPr>
            <a:spLocks noGrp="1"/>
          </p:cNvSpPr>
          <p:nvPr>
            <p:ph idx="1"/>
          </p:nvPr>
        </p:nvSpPr>
        <p:spPr>
          <a:xfrm>
            <a:off x="142873" y="1260847"/>
            <a:ext cx="8877299" cy="5482853"/>
          </a:xfrm>
        </p:spPr>
        <p:txBody>
          <a:bodyPr>
            <a:normAutofit lnSpcReduction="10000"/>
          </a:bodyPr>
          <a:lstStyle/>
          <a:p>
            <a:r>
              <a:rPr lang="en-US" sz="2400" dirty="0"/>
              <a:t>Strengths</a:t>
            </a:r>
          </a:p>
          <a:p>
            <a:pPr lvl="1"/>
            <a:r>
              <a:rPr lang="en-US" sz="2200" dirty="0"/>
              <a:t>Ongoing Service Cooperation Agreements</a:t>
            </a:r>
          </a:p>
          <a:p>
            <a:pPr lvl="1"/>
            <a:r>
              <a:rPr lang="en-US" sz="2200" dirty="0"/>
              <a:t>Basic Climate Change Preparedness Measures</a:t>
            </a:r>
          </a:p>
          <a:p>
            <a:pPr lvl="1"/>
            <a:r>
              <a:rPr lang="en-US" sz="2200" dirty="0"/>
              <a:t>Ongoing Infrastructure Management </a:t>
            </a:r>
          </a:p>
          <a:p>
            <a:pPr lvl="1"/>
            <a:endParaRPr lang="en-US" sz="2200" dirty="0"/>
          </a:p>
          <a:p>
            <a:r>
              <a:rPr lang="en-US" sz="2400" dirty="0"/>
              <a:t>Weaknesses</a:t>
            </a:r>
          </a:p>
          <a:p>
            <a:pPr lvl="1"/>
            <a:r>
              <a:rPr lang="en-US" sz="2200" dirty="0"/>
              <a:t>Barriers and Limitations to Service Cooperation</a:t>
            </a:r>
          </a:p>
          <a:p>
            <a:pPr lvl="1"/>
            <a:r>
              <a:rPr lang="en-US" sz="2200" dirty="0"/>
              <a:t>Infrastructure Deficits and the Impact of Climate Change</a:t>
            </a:r>
          </a:p>
          <a:p>
            <a:pPr lvl="1"/>
            <a:r>
              <a:rPr lang="en-US" sz="2200" dirty="0"/>
              <a:t>Limitations of Asset Management Plans for Climate-Change Preparedness Decision-Making </a:t>
            </a:r>
          </a:p>
          <a:p>
            <a:pPr lvl="1"/>
            <a:r>
              <a:rPr lang="en-US" sz="2200" dirty="0"/>
              <a:t>Shortage of Integrated and Targeted Climate Change Preparedness Activities</a:t>
            </a:r>
          </a:p>
          <a:p>
            <a:pPr lvl="1"/>
            <a:r>
              <a:rPr lang="en-US" sz="2200" dirty="0"/>
              <a:t>Impacts from Extreme Weather Events</a:t>
            </a:r>
          </a:p>
          <a:p>
            <a:pPr lvl="1"/>
            <a:endParaRPr lang="en-US" sz="2200" dirty="0"/>
          </a:p>
        </p:txBody>
      </p:sp>
      <p:pic>
        <p:nvPicPr>
          <p:cNvPr id="3" name="Audio 2">
            <a:hlinkClick r:id="" action="ppaction://media"/>
            <a:extLst>
              <a:ext uri="{FF2B5EF4-FFF2-40B4-BE49-F238E27FC236}">
                <a16:creationId xmlns:a16="http://schemas.microsoft.com/office/drawing/2014/main" id="{A7832248-B8D5-4511-B64B-0C302235B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7948051"/>
      </p:ext>
    </p:extLst>
  </p:cSld>
  <p:clrMapOvr>
    <a:masterClrMapping/>
  </p:clrMapOvr>
  <mc:AlternateContent xmlns:mc="http://schemas.openxmlformats.org/markup-compatibility/2006">
    <mc:Choice xmlns:p14="http://schemas.microsoft.com/office/powerpoint/2010/main" Requires="p14">
      <p:transition spd="slow" p14:dur="2000" advTm="151276"/>
    </mc:Choice>
    <mc:Fallback>
      <p:transition spd="slow" advTm="15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13491" y="291039"/>
            <a:ext cx="7117015" cy="750733"/>
          </a:xfrm>
        </p:spPr>
        <p:txBody>
          <a:bodyPr>
            <a:normAutofit/>
          </a:bodyPr>
          <a:lstStyle/>
          <a:p>
            <a:r>
              <a:rPr lang="en-CA" dirty="0"/>
              <a:t>SWOT Analysis</a:t>
            </a:r>
          </a:p>
        </p:txBody>
      </p:sp>
      <p:sp>
        <p:nvSpPr>
          <p:cNvPr id="4" name="Content Placeholder 3">
            <a:extLst>
              <a:ext uri="{FF2B5EF4-FFF2-40B4-BE49-F238E27FC236}">
                <a16:creationId xmlns:a16="http://schemas.microsoft.com/office/drawing/2014/main" id="{1E220BE6-00F4-4AFC-90B8-1A700BF292E7}"/>
              </a:ext>
            </a:extLst>
          </p:cNvPr>
          <p:cNvSpPr>
            <a:spLocks noGrp="1"/>
          </p:cNvSpPr>
          <p:nvPr>
            <p:ph idx="1"/>
          </p:nvPr>
        </p:nvSpPr>
        <p:spPr>
          <a:xfrm>
            <a:off x="142873" y="1260847"/>
            <a:ext cx="8877299" cy="5482853"/>
          </a:xfrm>
        </p:spPr>
        <p:txBody>
          <a:bodyPr>
            <a:normAutofit/>
          </a:bodyPr>
          <a:lstStyle/>
          <a:p>
            <a:endParaRPr lang="en-US" sz="2400" dirty="0"/>
          </a:p>
          <a:p>
            <a:r>
              <a:rPr lang="en-US" sz="2400" dirty="0"/>
              <a:t>Opportunities</a:t>
            </a:r>
          </a:p>
          <a:p>
            <a:pPr lvl="1"/>
            <a:r>
              <a:rPr lang="en-US" sz="2200" dirty="0"/>
              <a:t>Rural Municipal Preparedness Within an Interconnected Infrastructure Network</a:t>
            </a:r>
          </a:p>
          <a:p>
            <a:pPr lvl="1"/>
            <a:r>
              <a:rPr lang="en-US" sz="2200" dirty="0"/>
              <a:t>Predictable, Mitigation-Oriented Funding to Ensure Infrastructure Preparedness</a:t>
            </a:r>
          </a:p>
          <a:p>
            <a:pPr lvl="1"/>
            <a:r>
              <a:rPr lang="en-US" sz="2200" dirty="0"/>
              <a:t>Locally Relevant, Down-Scaled Climate Change Projections</a:t>
            </a:r>
          </a:p>
          <a:p>
            <a:pPr lvl="1"/>
            <a:endParaRPr lang="en-US" sz="2000" dirty="0"/>
          </a:p>
          <a:p>
            <a:r>
              <a:rPr lang="en-US" sz="2400" dirty="0"/>
              <a:t>Threats</a:t>
            </a:r>
          </a:p>
          <a:p>
            <a:pPr lvl="1"/>
            <a:r>
              <a:rPr lang="en-US" sz="2200" dirty="0"/>
              <a:t>Demographic Trends</a:t>
            </a:r>
          </a:p>
          <a:p>
            <a:pPr lvl="1"/>
            <a:r>
              <a:rPr lang="en-US" sz="2200" dirty="0"/>
              <a:t>Future Impacts from Climate Change</a:t>
            </a:r>
          </a:p>
          <a:p>
            <a:pPr lvl="1"/>
            <a:endParaRPr lang="en-US" sz="2200" dirty="0"/>
          </a:p>
        </p:txBody>
      </p:sp>
      <p:pic>
        <p:nvPicPr>
          <p:cNvPr id="3" name="Audio 2">
            <a:hlinkClick r:id="" action="ppaction://media"/>
            <a:extLst>
              <a:ext uri="{FF2B5EF4-FFF2-40B4-BE49-F238E27FC236}">
                <a16:creationId xmlns:a16="http://schemas.microsoft.com/office/drawing/2014/main" id="{635625F7-8285-4025-AF02-C7076DF7DE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7989224"/>
      </p:ext>
    </p:extLst>
  </p:cSld>
  <p:clrMapOvr>
    <a:masterClrMapping/>
  </p:clrMapOvr>
  <mc:AlternateContent xmlns:mc="http://schemas.openxmlformats.org/markup-compatibility/2006">
    <mc:Choice xmlns:p14="http://schemas.microsoft.com/office/powerpoint/2010/main" Requires="p14">
      <p:transition spd="slow" p14:dur="2000" advTm="146230"/>
    </mc:Choice>
    <mc:Fallback>
      <p:transition spd="slow" advTm="14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13491" y="291039"/>
            <a:ext cx="7117015" cy="750733"/>
          </a:xfrm>
        </p:spPr>
        <p:txBody>
          <a:bodyPr>
            <a:normAutofit/>
          </a:bodyPr>
          <a:lstStyle/>
          <a:p>
            <a:r>
              <a:rPr lang="en-CA" dirty="0"/>
              <a:t>Key messages</a:t>
            </a:r>
          </a:p>
        </p:txBody>
      </p:sp>
      <p:sp>
        <p:nvSpPr>
          <p:cNvPr id="4" name="Content Placeholder 3">
            <a:extLst>
              <a:ext uri="{FF2B5EF4-FFF2-40B4-BE49-F238E27FC236}">
                <a16:creationId xmlns:a16="http://schemas.microsoft.com/office/drawing/2014/main" id="{1E220BE6-00F4-4AFC-90B8-1A700BF292E7}"/>
              </a:ext>
            </a:extLst>
          </p:cNvPr>
          <p:cNvSpPr>
            <a:spLocks noGrp="1"/>
          </p:cNvSpPr>
          <p:nvPr>
            <p:ph idx="1"/>
          </p:nvPr>
        </p:nvSpPr>
        <p:spPr>
          <a:xfrm>
            <a:off x="142873" y="1260847"/>
            <a:ext cx="8877299" cy="5482853"/>
          </a:xfrm>
        </p:spPr>
        <p:txBody>
          <a:bodyPr>
            <a:normAutofit lnSpcReduction="10000"/>
          </a:bodyPr>
          <a:lstStyle/>
          <a:p>
            <a:r>
              <a:rPr lang="en-US" sz="2400" dirty="0"/>
              <a:t>Rural Ontario communities are being impacted by CC and often don’t have the resources to cope effectively</a:t>
            </a:r>
          </a:p>
          <a:p>
            <a:r>
              <a:rPr lang="en-US" sz="2400" dirty="0"/>
              <a:t>Despite challenges</a:t>
            </a:r>
          </a:p>
          <a:p>
            <a:pPr lvl="1"/>
            <a:r>
              <a:rPr lang="en-US" sz="2200" dirty="0"/>
              <a:t>Municipalities attempting to address CC impacts on infrastructure</a:t>
            </a:r>
          </a:p>
          <a:p>
            <a:pPr lvl="1"/>
            <a:r>
              <a:rPr lang="en-US" sz="2200" dirty="0"/>
              <a:t>Recognize the value of ICSC</a:t>
            </a:r>
          </a:p>
          <a:p>
            <a:pPr lvl="1"/>
            <a:endParaRPr lang="en-US" sz="2200" dirty="0"/>
          </a:p>
          <a:p>
            <a:r>
              <a:rPr lang="en-US" sz="2400" dirty="0"/>
              <a:t>Long-standing cooperation around fires services can be used towards the development of other shared services</a:t>
            </a:r>
          </a:p>
          <a:p>
            <a:pPr lvl="1"/>
            <a:r>
              <a:rPr lang="en-US" sz="2200" dirty="0"/>
              <a:t>Key to development and maintenance of ICSC</a:t>
            </a:r>
          </a:p>
          <a:p>
            <a:pPr lvl="1"/>
            <a:endParaRPr lang="en-US" sz="2000" dirty="0"/>
          </a:p>
          <a:p>
            <a:r>
              <a:rPr lang="en-US" sz="2400" dirty="0"/>
              <a:t>Geography does not need to be a barrier</a:t>
            </a:r>
          </a:p>
          <a:p>
            <a:pPr lvl="1"/>
            <a:r>
              <a:rPr lang="en-US" sz="2200" dirty="0"/>
              <a:t>Services shared could be the non-structural system elements</a:t>
            </a:r>
          </a:p>
          <a:p>
            <a:pPr lvl="1"/>
            <a:r>
              <a:rPr lang="en-US" sz="2200" dirty="0"/>
              <a:t>Training, personnel, equipment</a:t>
            </a:r>
            <a:endParaRPr lang="en-CA" sz="2200" dirty="0"/>
          </a:p>
        </p:txBody>
      </p:sp>
      <p:pic>
        <p:nvPicPr>
          <p:cNvPr id="3" name="Audio 2">
            <a:hlinkClick r:id="" action="ppaction://media"/>
            <a:extLst>
              <a:ext uri="{FF2B5EF4-FFF2-40B4-BE49-F238E27FC236}">
                <a16:creationId xmlns:a16="http://schemas.microsoft.com/office/drawing/2014/main" id="{9C8C0FE2-67D8-4FBB-B493-2BBDA5C1E8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9018220"/>
      </p:ext>
    </p:extLst>
  </p:cSld>
  <p:clrMapOvr>
    <a:masterClrMapping/>
  </p:clrMapOvr>
  <mc:AlternateContent xmlns:mc="http://schemas.openxmlformats.org/markup-compatibility/2006">
    <mc:Choice xmlns:p14="http://schemas.microsoft.com/office/powerpoint/2010/main" Requires="p14">
      <p:transition spd="slow" p14:dur="2000" advTm="63184"/>
    </mc:Choice>
    <mc:Fallback>
      <p:transition spd="slow" advTm="6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013491" y="291039"/>
            <a:ext cx="7117015" cy="750733"/>
          </a:xfrm>
        </p:spPr>
        <p:txBody>
          <a:bodyPr>
            <a:normAutofit/>
          </a:bodyPr>
          <a:lstStyle/>
          <a:p>
            <a:r>
              <a:rPr lang="en-CA" dirty="0"/>
              <a:t>Thank you!</a:t>
            </a:r>
          </a:p>
        </p:txBody>
      </p:sp>
      <p:pic>
        <p:nvPicPr>
          <p:cNvPr id="7" name="Picture 2" descr="Image result for laurier logo">
            <a:extLst>
              <a:ext uri="{FF2B5EF4-FFF2-40B4-BE49-F238E27FC236}">
                <a16:creationId xmlns:a16="http://schemas.microsoft.com/office/drawing/2014/main" id="{8309C33F-88CD-4CC8-BF81-9B4B43899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945" y="5916284"/>
            <a:ext cx="2372990" cy="69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Ontario logo">
            <a:extLst>
              <a:ext uri="{FF2B5EF4-FFF2-40B4-BE49-F238E27FC236}">
                <a16:creationId xmlns:a16="http://schemas.microsoft.com/office/drawing/2014/main" id="{C255F78F-1B7C-44AE-8DDA-D32F04BBB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63" y="5995454"/>
            <a:ext cx="2103012" cy="6958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rural road ontario flooding">
            <a:extLst>
              <a:ext uri="{FF2B5EF4-FFF2-40B4-BE49-F238E27FC236}">
                <a16:creationId xmlns:a16="http://schemas.microsoft.com/office/drawing/2014/main" id="{1C9BC316-2C46-40B6-A25E-D7AC09AD8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50303"/>
            <a:ext cx="9144000" cy="47005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ontario good roads association">
            <a:extLst>
              <a:ext uri="{FF2B5EF4-FFF2-40B4-BE49-F238E27FC236}">
                <a16:creationId xmlns:a16="http://schemas.microsoft.com/office/drawing/2014/main" id="{420F0E6E-F299-4F57-A3A4-406ADD9E2F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3718" y="5926834"/>
            <a:ext cx="836759" cy="8330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rural ontario municipal association">
            <a:extLst>
              <a:ext uri="{FF2B5EF4-FFF2-40B4-BE49-F238E27FC236}">
                <a16:creationId xmlns:a16="http://schemas.microsoft.com/office/drawing/2014/main" id="{CD6817DF-4C1D-4794-92CD-47EC5309EF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420" y="5926834"/>
            <a:ext cx="1500973" cy="83304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62D21C0-ECD6-4B82-A8EF-BDD325280C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2984222"/>
      </p:ext>
    </p:extLst>
  </p:cSld>
  <p:clrMapOvr>
    <a:masterClrMapping/>
  </p:clrMapOvr>
  <mc:AlternateContent xmlns:mc="http://schemas.openxmlformats.org/markup-compatibility/2006">
    <mc:Choice xmlns:p14="http://schemas.microsoft.com/office/powerpoint/2010/main" Requires="p14">
      <p:transition spd="slow" p14:dur="2000" advTm="15441"/>
    </mc:Choice>
    <mc:Fallback>
      <p:transition spd="slow" advTm="1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1F02-D690-4D02-A372-1F3E8593AE3D}"/>
              </a:ext>
            </a:extLst>
          </p:cNvPr>
          <p:cNvSpPr>
            <a:spLocks noGrp="1"/>
          </p:cNvSpPr>
          <p:nvPr>
            <p:ph type="title"/>
          </p:nvPr>
        </p:nvSpPr>
        <p:spPr>
          <a:xfrm>
            <a:off x="1082040" y="249292"/>
            <a:ext cx="6979919" cy="1188720"/>
          </a:xfrm>
        </p:spPr>
        <p:txBody>
          <a:bodyPr/>
          <a:lstStyle/>
          <a:p>
            <a:r>
              <a:rPr lang="en-CA" dirty="0"/>
              <a:t>Accessing the toolkit</a:t>
            </a:r>
          </a:p>
        </p:txBody>
      </p:sp>
      <p:sp>
        <p:nvSpPr>
          <p:cNvPr id="3" name="Content Placeholder 2">
            <a:extLst>
              <a:ext uri="{FF2B5EF4-FFF2-40B4-BE49-F238E27FC236}">
                <a16:creationId xmlns:a16="http://schemas.microsoft.com/office/drawing/2014/main" id="{461A8190-1F43-49B3-90FC-45E56AF188AA}"/>
              </a:ext>
            </a:extLst>
          </p:cNvPr>
          <p:cNvSpPr>
            <a:spLocks noGrp="1"/>
          </p:cNvSpPr>
          <p:nvPr>
            <p:ph idx="1"/>
          </p:nvPr>
        </p:nvSpPr>
        <p:spPr>
          <a:xfrm>
            <a:off x="411481" y="1705998"/>
            <a:ext cx="8263888" cy="2673095"/>
          </a:xfrm>
        </p:spPr>
        <p:txBody>
          <a:bodyPr>
            <a:normAutofit/>
          </a:bodyPr>
          <a:lstStyle/>
          <a:p>
            <a:pPr marL="0" indent="0" algn="ctr">
              <a:buNone/>
            </a:pPr>
            <a:r>
              <a:rPr lang="en-CA" sz="2400" dirty="0"/>
              <a:t>All documents related to this project are available online (free of charge) from our website</a:t>
            </a:r>
          </a:p>
          <a:p>
            <a:pPr marL="0" indent="0" algn="ctr">
              <a:buNone/>
            </a:pPr>
            <a:endParaRPr lang="en-CA" sz="2400" dirty="0">
              <a:hlinkClick r:id="rId4"/>
            </a:endParaRPr>
          </a:p>
          <a:p>
            <a:pPr marL="0" indent="0" algn="ctr">
              <a:buNone/>
            </a:pPr>
            <a:r>
              <a:rPr lang="en-CA" sz="4400" dirty="0">
                <a:hlinkClick r:id="rId4"/>
              </a:rPr>
              <a:t>www.resilientresearch.ca</a:t>
            </a:r>
            <a:r>
              <a:rPr lang="en-CA" sz="4400" dirty="0"/>
              <a:t> </a:t>
            </a:r>
            <a:endParaRPr lang="en-CA" sz="2400" dirty="0"/>
          </a:p>
          <a:p>
            <a:pPr marL="0" indent="0" algn="ctr">
              <a:buNone/>
            </a:pPr>
            <a:r>
              <a:rPr lang="en-CA" sz="2400" dirty="0"/>
              <a:t>under ‘publications’</a:t>
            </a:r>
          </a:p>
        </p:txBody>
      </p:sp>
      <p:pic>
        <p:nvPicPr>
          <p:cNvPr id="4" name="Picture 3">
            <a:extLst>
              <a:ext uri="{FF2B5EF4-FFF2-40B4-BE49-F238E27FC236}">
                <a16:creationId xmlns:a16="http://schemas.microsoft.com/office/drawing/2014/main" id="{482BDCB8-0B2D-4854-90ED-302043497808}"/>
              </a:ext>
            </a:extLst>
          </p:cNvPr>
          <p:cNvPicPr>
            <a:picLocks noChangeAspect="1"/>
          </p:cNvPicPr>
          <p:nvPr/>
        </p:nvPicPr>
        <p:blipFill rotWithShape="1">
          <a:blip r:embed="rId5"/>
          <a:srcRect l="57083" t="19149" b="18111"/>
          <a:stretch/>
        </p:blipFill>
        <p:spPr>
          <a:xfrm>
            <a:off x="2042284" y="4379093"/>
            <a:ext cx="5059427" cy="2377440"/>
          </a:xfrm>
          <a:prstGeom prst="rect">
            <a:avLst/>
          </a:prstGeom>
        </p:spPr>
      </p:pic>
      <p:pic>
        <p:nvPicPr>
          <p:cNvPr id="10" name="Audio 9">
            <a:hlinkClick r:id="" action="ppaction://media"/>
            <a:extLst>
              <a:ext uri="{FF2B5EF4-FFF2-40B4-BE49-F238E27FC236}">
                <a16:creationId xmlns:a16="http://schemas.microsoft.com/office/drawing/2014/main" id="{ABFCAB80-DC6A-482B-8AA1-E933B88F0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9817"/>
      </p:ext>
    </p:extLst>
  </p:cSld>
  <p:clrMapOvr>
    <a:masterClrMapping/>
  </p:clrMapOvr>
  <mc:AlternateContent xmlns:mc="http://schemas.openxmlformats.org/markup-compatibility/2006">
    <mc:Choice xmlns:p14="http://schemas.microsoft.com/office/powerpoint/2010/main" Requires="p14">
      <p:transition spd="slow" p14:dur="2000" advTm="15453"/>
    </mc:Choice>
    <mc:Fallback>
      <p:transition spd="slow" advTm="15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D8E7-A35D-45D0-9974-479841680B56}"/>
              </a:ext>
            </a:extLst>
          </p:cNvPr>
          <p:cNvSpPr>
            <a:spLocks noGrp="1"/>
          </p:cNvSpPr>
          <p:nvPr>
            <p:ph type="title"/>
          </p:nvPr>
        </p:nvSpPr>
        <p:spPr>
          <a:xfrm>
            <a:off x="1603122" y="427797"/>
            <a:ext cx="5937755" cy="1188720"/>
          </a:xfrm>
        </p:spPr>
        <p:txBody>
          <a:bodyPr/>
          <a:lstStyle/>
          <a:p>
            <a:r>
              <a:rPr lang="en-CA" dirty="0"/>
              <a:t>Project details</a:t>
            </a:r>
          </a:p>
        </p:txBody>
      </p:sp>
      <p:sp>
        <p:nvSpPr>
          <p:cNvPr id="3" name="Content Placeholder 2">
            <a:extLst>
              <a:ext uri="{FF2B5EF4-FFF2-40B4-BE49-F238E27FC236}">
                <a16:creationId xmlns:a16="http://schemas.microsoft.com/office/drawing/2014/main" id="{9DD90052-D695-4A67-89F4-E72D7C68A8D6}"/>
              </a:ext>
            </a:extLst>
          </p:cNvPr>
          <p:cNvSpPr>
            <a:spLocks noGrp="1"/>
          </p:cNvSpPr>
          <p:nvPr>
            <p:ph idx="1"/>
          </p:nvPr>
        </p:nvSpPr>
        <p:spPr>
          <a:xfrm>
            <a:off x="337404" y="1916564"/>
            <a:ext cx="8672372" cy="4354248"/>
          </a:xfrm>
        </p:spPr>
        <p:txBody>
          <a:bodyPr>
            <a:noAutofit/>
          </a:bodyPr>
          <a:lstStyle/>
          <a:p>
            <a:r>
              <a:rPr lang="en-CA" sz="2400" dirty="0"/>
              <a:t>Funder: Ontario Ministry of Agriculture, Food, and Rural Affairs (OMAFRA) (New Directions Research Program)</a:t>
            </a:r>
          </a:p>
          <a:p>
            <a:r>
              <a:rPr lang="en-CA" sz="2400" dirty="0"/>
              <a:t>3 yr. project 2016-19 </a:t>
            </a:r>
          </a:p>
          <a:p>
            <a:r>
              <a:rPr lang="en-CA" sz="2400" dirty="0"/>
              <a:t>$196,500 in funding</a:t>
            </a:r>
          </a:p>
          <a:p>
            <a:endParaRPr lang="en-CA" sz="2400" dirty="0"/>
          </a:p>
          <a:p>
            <a:r>
              <a:rPr lang="en-CA" sz="2400" dirty="0"/>
              <a:t>Project stages</a:t>
            </a:r>
          </a:p>
          <a:p>
            <a:pPr lvl="1"/>
            <a:r>
              <a:rPr lang="en-CA" sz="2200" dirty="0"/>
              <a:t>Literature review</a:t>
            </a:r>
          </a:p>
          <a:p>
            <a:pPr lvl="1"/>
            <a:r>
              <a:rPr lang="en-CA" sz="2200" dirty="0"/>
              <a:t>Key-informant interviews</a:t>
            </a:r>
          </a:p>
          <a:p>
            <a:pPr lvl="1"/>
            <a:r>
              <a:rPr lang="en-CA" sz="2200" dirty="0"/>
              <a:t>Provincial survey</a:t>
            </a:r>
          </a:p>
          <a:p>
            <a:pPr lvl="1"/>
            <a:r>
              <a:rPr lang="en-CA" sz="2200" dirty="0"/>
              <a:t>10 case studies</a:t>
            </a:r>
          </a:p>
          <a:p>
            <a:endParaRPr lang="en-CA" sz="2400" dirty="0"/>
          </a:p>
          <a:p>
            <a:endParaRPr lang="en-CA" sz="2400" dirty="0"/>
          </a:p>
          <a:p>
            <a:endParaRPr lang="en-CA" sz="2400" dirty="0"/>
          </a:p>
          <a:p>
            <a:pPr lvl="1"/>
            <a:endParaRPr lang="en-CA" sz="2000" dirty="0"/>
          </a:p>
          <a:p>
            <a:endParaRPr lang="en-CA" sz="2000" dirty="0"/>
          </a:p>
        </p:txBody>
      </p:sp>
      <p:sp>
        <p:nvSpPr>
          <p:cNvPr id="4" name="AutoShape 4" descr="Image result for rural Ontario collaboration">
            <a:extLst>
              <a:ext uri="{FF2B5EF4-FFF2-40B4-BE49-F238E27FC236}">
                <a16:creationId xmlns:a16="http://schemas.microsoft.com/office/drawing/2014/main" id="{3D1BC558-DF45-4B1A-BB65-03750971E671}"/>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1350"/>
          </a:p>
        </p:txBody>
      </p:sp>
      <p:pic>
        <p:nvPicPr>
          <p:cNvPr id="7" name="Picture 6">
            <a:extLst>
              <a:ext uri="{FF2B5EF4-FFF2-40B4-BE49-F238E27FC236}">
                <a16:creationId xmlns:a16="http://schemas.microsoft.com/office/drawing/2014/main" id="{A02EE758-2FFC-4FF6-AE1E-16E9929966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26048" y="3145871"/>
            <a:ext cx="5217952" cy="3712129"/>
          </a:xfrm>
          <a:prstGeom prst="rect">
            <a:avLst/>
          </a:prstGeom>
          <a:noFill/>
        </p:spPr>
      </p:pic>
      <p:pic>
        <p:nvPicPr>
          <p:cNvPr id="9" name="Audio 8">
            <a:hlinkClick r:id="" action="ppaction://media"/>
            <a:extLst>
              <a:ext uri="{FF2B5EF4-FFF2-40B4-BE49-F238E27FC236}">
                <a16:creationId xmlns:a16="http://schemas.microsoft.com/office/drawing/2014/main" id="{E8DBCFA4-536A-4192-BD72-E6CAB722D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4223430"/>
      </p:ext>
    </p:extLst>
  </p:cSld>
  <p:clrMapOvr>
    <a:masterClrMapping/>
  </p:clrMapOvr>
  <mc:AlternateContent xmlns:mc="http://schemas.openxmlformats.org/markup-compatibility/2006">
    <mc:Choice xmlns:p14="http://schemas.microsoft.com/office/powerpoint/2010/main" Requires="p14">
      <p:transition spd="slow" p14:dur="2000" advTm="27627"/>
    </mc:Choice>
    <mc:Fallback>
      <p:transition spd="slow" advTm="2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D8E7-A35D-45D0-9974-479841680B56}"/>
              </a:ext>
            </a:extLst>
          </p:cNvPr>
          <p:cNvSpPr>
            <a:spLocks noGrp="1"/>
          </p:cNvSpPr>
          <p:nvPr>
            <p:ph type="title"/>
          </p:nvPr>
        </p:nvSpPr>
        <p:spPr>
          <a:xfrm>
            <a:off x="1603122" y="427797"/>
            <a:ext cx="5937755" cy="1188720"/>
          </a:xfrm>
        </p:spPr>
        <p:txBody>
          <a:bodyPr/>
          <a:lstStyle/>
          <a:p>
            <a:r>
              <a:rPr lang="en-CA" dirty="0"/>
              <a:t>Research purpose</a:t>
            </a:r>
          </a:p>
        </p:txBody>
      </p:sp>
      <p:sp>
        <p:nvSpPr>
          <p:cNvPr id="3" name="Content Placeholder 2">
            <a:extLst>
              <a:ext uri="{FF2B5EF4-FFF2-40B4-BE49-F238E27FC236}">
                <a16:creationId xmlns:a16="http://schemas.microsoft.com/office/drawing/2014/main" id="{9DD90052-D695-4A67-89F4-E72D7C68A8D6}"/>
              </a:ext>
            </a:extLst>
          </p:cNvPr>
          <p:cNvSpPr>
            <a:spLocks noGrp="1"/>
          </p:cNvSpPr>
          <p:nvPr>
            <p:ph idx="1"/>
          </p:nvPr>
        </p:nvSpPr>
        <p:spPr>
          <a:xfrm>
            <a:off x="337404" y="2034010"/>
            <a:ext cx="4612101" cy="2823216"/>
          </a:xfrm>
        </p:spPr>
        <p:txBody>
          <a:bodyPr>
            <a:noAutofit/>
          </a:bodyPr>
          <a:lstStyle/>
          <a:p>
            <a:r>
              <a:rPr lang="en-US" sz="2000" dirty="0"/>
              <a:t>1) Assess the potential of inter-community service cooperation (ICSC) as a possible tool to address the impacts of CC in small (500-7500 pop.) Ontario rural communities south of the Sudbury region.</a:t>
            </a:r>
          </a:p>
          <a:p>
            <a:endParaRPr lang="en-US" sz="2000" dirty="0"/>
          </a:p>
          <a:p>
            <a:r>
              <a:rPr lang="en-US" sz="2000" dirty="0"/>
              <a:t>2) Understand the extent to which such collaboration and the impacts of CC are, or could be, embedded within the community’s infrastructure (asset) management processes (AMP)</a:t>
            </a:r>
            <a:endParaRPr lang="en-CA" sz="2000" dirty="0"/>
          </a:p>
        </p:txBody>
      </p:sp>
      <p:sp>
        <p:nvSpPr>
          <p:cNvPr id="4" name="AutoShape 4" descr="Image result for rural Ontario collaboration">
            <a:extLst>
              <a:ext uri="{FF2B5EF4-FFF2-40B4-BE49-F238E27FC236}">
                <a16:creationId xmlns:a16="http://schemas.microsoft.com/office/drawing/2014/main" id="{3D1BC558-DF45-4B1A-BB65-03750971E671}"/>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1350"/>
          </a:p>
        </p:txBody>
      </p:sp>
      <p:pic>
        <p:nvPicPr>
          <p:cNvPr id="3074" name="Picture 2" descr="Image result for map of Ontario south of sudbury">
            <a:extLst>
              <a:ext uri="{FF2B5EF4-FFF2-40B4-BE49-F238E27FC236}">
                <a16:creationId xmlns:a16="http://schemas.microsoft.com/office/drawing/2014/main" id="{87AAAA2F-5ABA-4808-A83B-0B6AACD22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506" y="2034010"/>
            <a:ext cx="3933825" cy="381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42B82694-00BC-4BC1-B9EB-BADDD67B53F9}"/>
              </a:ext>
            </a:extLst>
          </p:cNvPr>
          <p:cNvCxnSpPr>
            <a:cxnSpLocks/>
          </p:cNvCxnSpPr>
          <p:nvPr/>
        </p:nvCxnSpPr>
        <p:spPr>
          <a:xfrm flipH="1">
            <a:off x="6862196" y="4471332"/>
            <a:ext cx="1090567"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34E6FC5C-354B-4222-9299-CD5072F247F5}"/>
              </a:ext>
            </a:extLst>
          </p:cNvPr>
          <p:cNvSpPr/>
          <p:nvPr/>
        </p:nvSpPr>
        <p:spPr>
          <a:xfrm rot="5400000">
            <a:off x="7759815" y="4046952"/>
            <a:ext cx="377505" cy="392168"/>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684F1E19-151A-4AF6-BA01-5679E49EE616}"/>
              </a:ext>
            </a:extLst>
          </p:cNvPr>
          <p:cNvSpPr txBox="1"/>
          <p:nvPr/>
        </p:nvSpPr>
        <p:spPr>
          <a:xfrm>
            <a:off x="7700036" y="2901190"/>
            <a:ext cx="1090567" cy="1200329"/>
          </a:xfrm>
          <a:prstGeom prst="rect">
            <a:avLst/>
          </a:prstGeom>
          <a:noFill/>
        </p:spPr>
        <p:txBody>
          <a:bodyPr wrap="square" rtlCol="0">
            <a:spAutoFit/>
          </a:bodyPr>
          <a:lstStyle/>
          <a:p>
            <a:r>
              <a:rPr lang="en-CA" dirty="0"/>
              <a:t>Study Area is Southern Ontario</a:t>
            </a:r>
          </a:p>
        </p:txBody>
      </p:sp>
      <p:pic>
        <p:nvPicPr>
          <p:cNvPr id="10" name="Audio 9">
            <a:hlinkClick r:id="" action="ppaction://media"/>
            <a:extLst>
              <a:ext uri="{FF2B5EF4-FFF2-40B4-BE49-F238E27FC236}">
                <a16:creationId xmlns:a16="http://schemas.microsoft.com/office/drawing/2014/main" id="{41D80341-144C-4C02-903D-039C197312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0636396"/>
      </p:ext>
    </p:extLst>
  </p:cSld>
  <p:clrMapOvr>
    <a:masterClrMapping/>
  </p:clrMapOvr>
  <mc:AlternateContent xmlns:mc="http://schemas.openxmlformats.org/markup-compatibility/2006">
    <mc:Choice xmlns:p14="http://schemas.microsoft.com/office/powerpoint/2010/main" Requires="p14">
      <p:transition spd="slow" p14:dur="2000" advTm="37760"/>
    </mc:Choice>
    <mc:Fallback>
      <p:transition spd="slow" advTm="3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D8E7-A35D-45D0-9974-479841680B56}"/>
              </a:ext>
            </a:extLst>
          </p:cNvPr>
          <p:cNvSpPr>
            <a:spLocks noGrp="1"/>
          </p:cNvSpPr>
          <p:nvPr>
            <p:ph type="title"/>
          </p:nvPr>
        </p:nvSpPr>
        <p:spPr>
          <a:xfrm>
            <a:off x="416560" y="427797"/>
            <a:ext cx="8382000" cy="811723"/>
          </a:xfrm>
        </p:spPr>
        <p:txBody>
          <a:bodyPr>
            <a:normAutofit fontScale="90000"/>
          </a:bodyPr>
          <a:lstStyle/>
          <a:p>
            <a:r>
              <a:rPr lang="en-CA" dirty="0"/>
              <a:t>Inter-community service cooperation and Asset management planning</a:t>
            </a:r>
          </a:p>
        </p:txBody>
      </p:sp>
      <p:sp>
        <p:nvSpPr>
          <p:cNvPr id="4" name="AutoShape 4" descr="Image result for rural Ontario collaboration">
            <a:extLst>
              <a:ext uri="{FF2B5EF4-FFF2-40B4-BE49-F238E27FC236}">
                <a16:creationId xmlns:a16="http://schemas.microsoft.com/office/drawing/2014/main" id="{3D1BC558-DF45-4B1A-BB65-03750971E671}"/>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1350"/>
          </a:p>
        </p:txBody>
      </p:sp>
      <p:sp>
        <p:nvSpPr>
          <p:cNvPr id="7" name="Content Placeholder 6">
            <a:extLst>
              <a:ext uri="{FF2B5EF4-FFF2-40B4-BE49-F238E27FC236}">
                <a16:creationId xmlns:a16="http://schemas.microsoft.com/office/drawing/2014/main" id="{F129B7B0-BD34-40E0-8A50-1A89F1709286}"/>
              </a:ext>
            </a:extLst>
          </p:cNvPr>
          <p:cNvSpPr>
            <a:spLocks noGrp="1"/>
          </p:cNvSpPr>
          <p:nvPr>
            <p:ph idx="1"/>
          </p:nvPr>
        </p:nvSpPr>
        <p:spPr>
          <a:xfrm>
            <a:off x="528506" y="1493520"/>
            <a:ext cx="8053431" cy="5091837"/>
          </a:xfrm>
        </p:spPr>
        <p:txBody>
          <a:bodyPr>
            <a:normAutofit/>
          </a:bodyPr>
          <a:lstStyle/>
          <a:p>
            <a:r>
              <a:rPr lang="en-US" sz="2400" dirty="0"/>
              <a:t>ICSC is the provision, sharing, or procurement of infrastructure and services between two or more communities</a:t>
            </a:r>
          </a:p>
          <a:p>
            <a:endParaRPr lang="en-US" sz="2400" dirty="0"/>
          </a:p>
          <a:p>
            <a:r>
              <a:rPr lang="en-US" sz="2400" dirty="0"/>
              <a:t>AMP is a formalized municipal process</a:t>
            </a:r>
          </a:p>
          <a:p>
            <a:pPr lvl="1"/>
            <a:r>
              <a:rPr lang="en-US" sz="2000" dirty="0"/>
              <a:t>Lifecycle analysis of all assets</a:t>
            </a:r>
          </a:p>
          <a:p>
            <a:pPr lvl="1"/>
            <a:endParaRPr lang="en-US" sz="2000" dirty="0"/>
          </a:p>
          <a:p>
            <a:pPr lvl="1"/>
            <a:endParaRPr lang="en-US" sz="2000" dirty="0"/>
          </a:p>
          <a:p>
            <a:pPr marL="0" indent="0">
              <a:buNone/>
            </a:pPr>
            <a:r>
              <a:rPr lang="en-US" sz="2400" dirty="0"/>
              <a:t>Question: How could ICSC help rural communities deal with the impacts of CC on their infrastructure and the services provided???</a:t>
            </a:r>
            <a:endParaRPr lang="en-CA" sz="2400" dirty="0"/>
          </a:p>
          <a:p>
            <a:endParaRPr lang="en-US" sz="2400" dirty="0"/>
          </a:p>
          <a:p>
            <a:pPr lvl="1"/>
            <a:endParaRPr lang="en-US" sz="2200" dirty="0"/>
          </a:p>
        </p:txBody>
      </p:sp>
      <p:pic>
        <p:nvPicPr>
          <p:cNvPr id="5" name="Audio 4">
            <a:hlinkClick r:id="" action="ppaction://media"/>
            <a:extLst>
              <a:ext uri="{FF2B5EF4-FFF2-40B4-BE49-F238E27FC236}">
                <a16:creationId xmlns:a16="http://schemas.microsoft.com/office/drawing/2014/main" id="{0E7ECD3C-2515-4F1A-9C1B-4F2ABB5D87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9233753"/>
      </p:ext>
    </p:extLst>
  </p:cSld>
  <p:clrMapOvr>
    <a:masterClrMapping/>
  </p:clrMapOvr>
  <mc:AlternateContent xmlns:mc="http://schemas.openxmlformats.org/markup-compatibility/2006">
    <mc:Choice xmlns:p14="http://schemas.microsoft.com/office/powerpoint/2010/main" Requires="p14">
      <p:transition spd="slow" p14:dur="2000" advTm="41027"/>
    </mc:Choice>
    <mc:Fallback>
      <p:transition spd="slow" advTm="41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DB6B-4AE1-4363-9BE0-68A4754E0077}"/>
              </a:ext>
            </a:extLst>
          </p:cNvPr>
          <p:cNvSpPr>
            <a:spLocks noGrp="1"/>
          </p:cNvSpPr>
          <p:nvPr>
            <p:ph type="title"/>
          </p:nvPr>
        </p:nvSpPr>
        <p:spPr>
          <a:xfrm>
            <a:off x="1284035" y="300564"/>
            <a:ext cx="6575930" cy="750733"/>
          </a:xfrm>
        </p:spPr>
        <p:txBody>
          <a:bodyPr>
            <a:normAutofit fontScale="90000"/>
          </a:bodyPr>
          <a:lstStyle/>
          <a:p>
            <a:r>
              <a:rPr lang="en-CA" dirty="0"/>
              <a:t>Literature review and key informant interview findings</a:t>
            </a:r>
          </a:p>
        </p:txBody>
      </p:sp>
      <p:sp>
        <p:nvSpPr>
          <p:cNvPr id="3" name="Content Placeholder 2">
            <a:extLst>
              <a:ext uri="{FF2B5EF4-FFF2-40B4-BE49-F238E27FC236}">
                <a16:creationId xmlns:a16="http://schemas.microsoft.com/office/drawing/2014/main" id="{E49EF446-9109-48CB-98FD-D94F3A21CD2D}"/>
              </a:ext>
            </a:extLst>
          </p:cNvPr>
          <p:cNvSpPr>
            <a:spLocks noGrp="1"/>
          </p:cNvSpPr>
          <p:nvPr>
            <p:ph idx="1"/>
          </p:nvPr>
        </p:nvSpPr>
        <p:spPr>
          <a:xfrm>
            <a:off x="209551" y="1257300"/>
            <a:ext cx="4476750" cy="5562600"/>
          </a:xfrm>
        </p:spPr>
        <p:txBody>
          <a:bodyPr>
            <a:normAutofit lnSpcReduction="10000"/>
          </a:bodyPr>
          <a:lstStyle/>
          <a:p>
            <a:pPr marL="0" indent="0">
              <a:buNone/>
            </a:pPr>
            <a:r>
              <a:rPr lang="en-US" sz="2400" dirty="0"/>
              <a:t>Small Ontario rural municipalities face challenges</a:t>
            </a:r>
          </a:p>
          <a:p>
            <a:pPr lvl="1"/>
            <a:r>
              <a:rPr lang="en-US" sz="2200" dirty="0"/>
              <a:t>Distance between communities</a:t>
            </a:r>
          </a:p>
          <a:p>
            <a:pPr lvl="1"/>
            <a:r>
              <a:rPr lang="en-US" sz="2200" dirty="0"/>
              <a:t>Geographic complexity and size of municipality</a:t>
            </a:r>
          </a:p>
          <a:p>
            <a:pPr lvl="1"/>
            <a:r>
              <a:rPr lang="en-US" sz="2200" dirty="0"/>
              <a:t>Limited tax base</a:t>
            </a:r>
          </a:p>
          <a:p>
            <a:pPr lvl="1"/>
            <a:r>
              <a:rPr lang="en-US" sz="2200" dirty="0"/>
              <a:t>High infrastructure/tax-base ratio</a:t>
            </a:r>
          </a:p>
          <a:p>
            <a:pPr lvl="1"/>
            <a:r>
              <a:rPr lang="en-US" sz="2200" dirty="0"/>
              <a:t>Limited full-time staff</a:t>
            </a:r>
          </a:p>
          <a:p>
            <a:pPr lvl="1"/>
            <a:r>
              <a:rPr lang="en-US" sz="2200" dirty="0"/>
              <a:t>Inadequate analytical capacity</a:t>
            </a:r>
          </a:p>
          <a:p>
            <a:pPr lvl="1"/>
            <a:r>
              <a:rPr lang="en-US" sz="2200" dirty="0"/>
              <a:t>Old patterns and relationships preclude cooperation</a:t>
            </a:r>
          </a:p>
          <a:p>
            <a:pPr lvl="1"/>
            <a:r>
              <a:rPr lang="en-US" sz="2200" dirty="0"/>
              <a:t>Lack of information about climate change impacts and/or adaptation options</a:t>
            </a:r>
            <a:endParaRPr lang="en-CA" sz="2600" dirty="0"/>
          </a:p>
        </p:txBody>
      </p:sp>
      <p:pic>
        <p:nvPicPr>
          <p:cNvPr id="4" name="Picture 3">
            <a:extLst>
              <a:ext uri="{FF2B5EF4-FFF2-40B4-BE49-F238E27FC236}">
                <a16:creationId xmlns:a16="http://schemas.microsoft.com/office/drawing/2014/main" id="{9B1FC0AC-60FB-450B-936E-CBCE5FAA025B}"/>
              </a:ext>
            </a:extLst>
          </p:cNvPr>
          <p:cNvPicPr/>
          <p:nvPr/>
        </p:nvPicPr>
        <p:blipFill rotWithShape="1">
          <a:blip r:embed="rId4"/>
          <a:srcRect l="42046" r="1"/>
          <a:stretch/>
        </p:blipFill>
        <p:spPr>
          <a:xfrm>
            <a:off x="4667248" y="1619250"/>
            <a:ext cx="4476751" cy="4733925"/>
          </a:xfrm>
          <a:prstGeom prst="rect">
            <a:avLst/>
          </a:prstGeom>
        </p:spPr>
      </p:pic>
      <p:pic>
        <p:nvPicPr>
          <p:cNvPr id="5" name="Audio 4">
            <a:hlinkClick r:id="" action="ppaction://media"/>
            <a:extLst>
              <a:ext uri="{FF2B5EF4-FFF2-40B4-BE49-F238E27FC236}">
                <a16:creationId xmlns:a16="http://schemas.microsoft.com/office/drawing/2014/main" id="{19A4364D-A975-4D03-BCBE-355CC80515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4883307"/>
      </p:ext>
    </p:extLst>
  </p:cSld>
  <p:clrMapOvr>
    <a:masterClrMapping/>
  </p:clrMapOvr>
  <mc:AlternateContent xmlns:mc="http://schemas.openxmlformats.org/markup-compatibility/2006">
    <mc:Choice xmlns:p14="http://schemas.microsoft.com/office/powerpoint/2010/main" Requires="p14">
      <p:transition spd="slow" p14:dur="2000" advTm="39718"/>
    </mc:Choice>
    <mc:Fallback>
      <p:transition spd="slow" advTm="3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9EF446-9109-48CB-98FD-D94F3A21CD2D}"/>
              </a:ext>
            </a:extLst>
          </p:cNvPr>
          <p:cNvSpPr>
            <a:spLocks noGrp="1"/>
          </p:cNvSpPr>
          <p:nvPr>
            <p:ph idx="1"/>
          </p:nvPr>
        </p:nvSpPr>
        <p:spPr>
          <a:xfrm>
            <a:off x="209551" y="1092835"/>
            <a:ext cx="8791574" cy="5562600"/>
          </a:xfrm>
        </p:spPr>
        <p:txBody>
          <a:bodyPr>
            <a:normAutofit/>
          </a:bodyPr>
          <a:lstStyle/>
          <a:p>
            <a:r>
              <a:rPr lang="en-US" sz="2200" dirty="0"/>
              <a:t>Online survey directed to Ontario public works and community emergency management coordinator staff in 163 communities (500-7500). </a:t>
            </a:r>
            <a:r>
              <a:rPr lang="en-US" sz="2000" dirty="0"/>
              <a:t>34 surveys returned (21% response rate). </a:t>
            </a:r>
          </a:p>
          <a:p>
            <a:pPr marL="0" indent="0">
              <a:buNone/>
            </a:pPr>
            <a:endParaRPr lang="en-US" sz="2400" dirty="0"/>
          </a:p>
        </p:txBody>
      </p:sp>
      <p:sp>
        <p:nvSpPr>
          <p:cNvPr id="8" name="Title 1">
            <a:extLst>
              <a:ext uri="{FF2B5EF4-FFF2-40B4-BE49-F238E27FC236}">
                <a16:creationId xmlns:a16="http://schemas.microsoft.com/office/drawing/2014/main" id="{1B727EBE-6F01-42F0-958E-CF87449CDC34}"/>
              </a:ext>
            </a:extLst>
          </p:cNvPr>
          <p:cNvSpPr txBox="1">
            <a:spLocks/>
          </p:cNvSpPr>
          <p:nvPr/>
        </p:nvSpPr>
        <p:spPr>
          <a:xfrm>
            <a:off x="1032541" y="209124"/>
            <a:ext cx="7078915" cy="750733"/>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r>
              <a:rPr lang="en-CA" dirty="0"/>
              <a:t>Provincial survey findings</a:t>
            </a:r>
          </a:p>
        </p:txBody>
      </p:sp>
      <p:pic>
        <p:nvPicPr>
          <p:cNvPr id="1026" name="Picture 2" descr="Image result for rural road ontario flooding">
            <a:extLst>
              <a:ext uri="{FF2B5EF4-FFF2-40B4-BE49-F238E27FC236}">
                <a16:creationId xmlns:a16="http://schemas.microsoft.com/office/drawing/2014/main" id="{DF8BB63E-FF68-4B9C-82F0-165B6062B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35200"/>
            <a:ext cx="9144000" cy="46132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5797FEF-F5EA-4921-A5B7-1A4C30008F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1934997"/>
      </p:ext>
    </p:extLst>
  </p:cSld>
  <p:clrMapOvr>
    <a:masterClrMapping/>
  </p:clrMapOvr>
  <mc:AlternateContent xmlns:mc="http://schemas.openxmlformats.org/markup-compatibility/2006">
    <mc:Choice xmlns:p14="http://schemas.microsoft.com/office/powerpoint/2010/main" Requires="p14">
      <p:transition spd="slow" p14:dur="2000" advTm="20115"/>
    </mc:Choice>
    <mc:Fallback>
      <p:transition spd="slow" advTm="2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9EF446-9109-48CB-98FD-D94F3A21CD2D}"/>
              </a:ext>
            </a:extLst>
          </p:cNvPr>
          <p:cNvSpPr>
            <a:spLocks noGrp="1"/>
          </p:cNvSpPr>
          <p:nvPr>
            <p:ph idx="1"/>
          </p:nvPr>
        </p:nvSpPr>
        <p:spPr>
          <a:xfrm>
            <a:off x="219075" y="1266825"/>
            <a:ext cx="8362950" cy="3381376"/>
          </a:xfrm>
        </p:spPr>
        <p:txBody>
          <a:bodyPr>
            <a:normAutofit/>
          </a:bodyPr>
          <a:lstStyle/>
          <a:p>
            <a:r>
              <a:rPr lang="en-US" sz="2200" dirty="0"/>
              <a:t>84% of study communities have experienced CC impacts on their infrastructure in the past 10 years.</a:t>
            </a:r>
          </a:p>
          <a:p>
            <a:pPr lvl="1"/>
            <a:r>
              <a:rPr lang="en-US" sz="2000" dirty="0"/>
              <a:t>Grouping together the responses representing some impact and extensive impact, the infrastructure most affected were roads and bridges (27), stormwater and wastewater management (15), fire or emergency services (13), community and social infrastructure (9) and drinking water. (5) </a:t>
            </a:r>
          </a:p>
        </p:txBody>
      </p:sp>
      <p:sp>
        <p:nvSpPr>
          <p:cNvPr id="6" name="Title 1">
            <a:extLst>
              <a:ext uri="{FF2B5EF4-FFF2-40B4-BE49-F238E27FC236}">
                <a16:creationId xmlns:a16="http://schemas.microsoft.com/office/drawing/2014/main" id="{5E34EF49-8328-47A5-96C7-90C3907FE5F1}"/>
              </a:ext>
            </a:extLst>
          </p:cNvPr>
          <p:cNvSpPr txBox="1">
            <a:spLocks/>
          </p:cNvSpPr>
          <p:nvPr/>
        </p:nvSpPr>
        <p:spPr>
          <a:xfrm>
            <a:off x="1032541" y="300564"/>
            <a:ext cx="7078915" cy="750733"/>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1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r>
              <a:rPr lang="en-CA" dirty="0"/>
              <a:t>Provincial survey findings – CC Impact</a:t>
            </a:r>
          </a:p>
        </p:txBody>
      </p:sp>
      <p:pic>
        <p:nvPicPr>
          <p:cNvPr id="8" name="Picture 7">
            <a:extLst>
              <a:ext uri="{FF2B5EF4-FFF2-40B4-BE49-F238E27FC236}">
                <a16:creationId xmlns:a16="http://schemas.microsoft.com/office/drawing/2014/main" id="{3DDC2F4A-38EE-4F0A-9C7C-FC16748BF5C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3476625"/>
            <a:ext cx="5307806" cy="3381375"/>
          </a:xfrm>
          <a:prstGeom prst="rect">
            <a:avLst/>
          </a:prstGeom>
          <a:noFill/>
        </p:spPr>
      </p:pic>
      <p:pic>
        <p:nvPicPr>
          <p:cNvPr id="3074" name="Picture 2" descr="Image result for rural ontario infrastructure">
            <a:extLst>
              <a:ext uri="{FF2B5EF4-FFF2-40B4-BE49-F238E27FC236}">
                <a16:creationId xmlns:a16="http://schemas.microsoft.com/office/drawing/2014/main" id="{B0AEEB92-6DF4-459B-B8C1-C184A93F9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616" y="3476624"/>
            <a:ext cx="3834384" cy="338137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1F702BB-BD1E-4572-A523-8A14CA8A64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7741665"/>
      </p:ext>
    </p:extLst>
  </p:cSld>
  <p:clrMapOvr>
    <a:masterClrMapping/>
  </p:clrMapOvr>
  <mc:AlternateContent xmlns:mc="http://schemas.openxmlformats.org/markup-compatibility/2006">
    <mc:Choice xmlns:p14="http://schemas.microsoft.com/office/powerpoint/2010/main" Requires="p14">
      <p:transition spd="slow" p14:dur="2000" advTm="31421"/>
    </mc:Choice>
    <mc:Fallback>
      <p:transition spd="slow" advTm="3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9EF446-9109-48CB-98FD-D94F3A21CD2D}"/>
              </a:ext>
            </a:extLst>
          </p:cNvPr>
          <p:cNvSpPr>
            <a:spLocks noGrp="1"/>
          </p:cNvSpPr>
          <p:nvPr>
            <p:ph idx="1"/>
          </p:nvPr>
        </p:nvSpPr>
        <p:spPr>
          <a:xfrm>
            <a:off x="228600" y="1257300"/>
            <a:ext cx="8362950" cy="3381376"/>
          </a:xfrm>
        </p:spPr>
        <p:txBody>
          <a:bodyPr>
            <a:normAutofit/>
          </a:bodyPr>
          <a:lstStyle/>
          <a:p>
            <a:r>
              <a:rPr lang="en-US" sz="2200" dirty="0"/>
              <a:t>Looking into the future, 94% of responding communities indicated that extreme weather or climate change will have an impact on their community’s infrastructure in the next 10 years </a:t>
            </a:r>
          </a:p>
          <a:p>
            <a:pPr lvl="1"/>
            <a:r>
              <a:rPr lang="en-US" sz="2000" dirty="0"/>
              <a:t>Grouping together the responses representing some impact and extensive impact, the infrastructure expected to be impacted the greatest are roads and bridges (27), stormwater and wastewater management (15), fire or emergency services (13), community and social infrastructure (9) and drinking water (5) </a:t>
            </a:r>
          </a:p>
          <a:p>
            <a:pPr lvl="1"/>
            <a:endParaRPr lang="en-US" sz="2000" dirty="0"/>
          </a:p>
          <a:p>
            <a:endParaRPr lang="en-US" sz="2000" dirty="0"/>
          </a:p>
        </p:txBody>
      </p:sp>
      <p:sp>
        <p:nvSpPr>
          <p:cNvPr id="6" name="Title 1">
            <a:extLst>
              <a:ext uri="{FF2B5EF4-FFF2-40B4-BE49-F238E27FC236}">
                <a16:creationId xmlns:a16="http://schemas.microsoft.com/office/drawing/2014/main" id="{5E34EF49-8328-47A5-96C7-90C3907FE5F1}"/>
              </a:ext>
            </a:extLst>
          </p:cNvPr>
          <p:cNvSpPr txBox="1">
            <a:spLocks/>
          </p:cNvSpPr>
          <p:nvPr/>
        </p:nvSpPr>
        <p:spPr>
          <a:xfrm>
            <a:off x="1032541" y="300564"/>
            <a:ext cx="7078915" cy="750733"/>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1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r>
              <a:rPr lang="en-CA" dirty="0"/>
              <a:t>Provincial survey findings – CC Impact</a:t>
            </a:r>
          </a:p>
        </p:txBody>
      </p:sp>
      <p:pic>
        <p:nvPicPr>
          <p:cNvPr id="5" name="Picture 4">
            <a:extLst>
              <a:ext uri="{FF2B5EF4-FFF2-40B4-BE49-F238E27FC236}">
                <a16:creationId xmlns:a16="http://schemas.microsoft.com/office/drawing/2014/main" id="{9B795B46-00B9-406B-996F-97A1BFA972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79888" y="4000500"/>
            <a:ext cx="4964112" cy="2857500"/>
          </a:xfrm>
          <a:prstGeom prst="rect">
            <a:avLst/>
          </a:prstGeom>
          <a:noFill/>
        </p:spPr>
      </p:pic>
      <p:pic>
        <p:nvPicPr>
          <p:cNvPr id="2050" name="Picture 2" descr="Image result for rural ontario bridge">
            <a:extLst>
              <a:ext uri="{FF2B5EF4-FFF2-40B4-BE49-F238E27FC236}">
                <a16:creationId xmlns:a16="http://schemas.microsoft.com/office/drawing/2014/main" id="{8735421D-DE73-4AB7-8F2C-F28B90EFD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9231"/>
            <a:ext cx="4179888" cy="278876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0BC15D4-D13B-48F0-8851-0E77705A61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2975029"/>
      </p:ext>
    </p:extLst>
  </p:cSld>
  <p:clrMapOvr>
    <a:masterClrMapping/>
  </p:clrMapOvr>
  <mc:AlternateContent xmlns:mc="http://schemas.openxmlformats.org/markup-compatibility/2006">
    <mc:Choice xmlns:p14="http://schemas.microsoft.com/office/powerpoint/2010/main" Requires="p14">
      <p:transition spd="slow" p14:dur="2000" advTm="31177"/>
    </mc:Choice>
    <mc:Fallback>
      <p:transition spd="slow" advTm="3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3921</TotalTime>
  <Words>1771</Words>
  <Application>Microsoft Office PowerPoint</Application>
  <PresentationFormat>On-screen Show (4:3)</PresentationFormat>
  <Paragraphs>160</Paragraphs>
  <Slides>19</Slides>
  <Notes>2</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Gill Sans MT</vt:lpstr>
      <vt:lpstr>Parcel</vt:lpstr>
      <vt:lpstr>Inter-Community Service Collaboration: Enhancing Rural Infrastructure Preparedness for Climate Change</vt:lpstr>
      <vt:lpstr>Accessing the toolkit</vt:lpstr>
      <vt:lpstr>Project details</vt:lpstr>
      <vt:lpstr>Research purpose</vt:lpstr>
      <vt:lpstr>Inter-community service cooperation and Asset management planning</vt:lpstr>
      <vt:lpstr>Literature review and key informant interview findings</vt:lpstr>
      <vt:lpstr>PowerPoint Presentation</vt:lpstr>
      <vt:lpstr>PowerPoint Presentation</vt:lpstr>
      <vt:lpstr>PowerPoint Presentation</vt:lpstr>
      <vt:lpstr>PowerPoint Presentation</vt:lpstr>
      <vt:lpstr>Provincial survey findings - ICSC</vt:lpstr>
      <vt:lpstr>Provincial survey findings - AMP</vt:lpstr>
      <vt:lpstr>PowerPoint Presentation</vt:lpstr>
      <vt:lpstr>Case Study Findings</vt:lpstr>
      <vt:lpstr>Case Study Findings</vt:lpstr>
      <vt:lpstr>SWOT Analysis</vt:lpstr>
      <vt:lpstr>SWOT Analysis</vt:lpstr>
      <vt:lpstr>Key messages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Inter-Community Service Collaboration: Enhancing Rural Infrastructure Preparedness for Climate Change</dc:title>
  <dc:creator>Bryce Gunson</dc:creator>
  <cp:lastModifiedBy>Bryce Gunson</cp:lastModifiedBy>
  <cp:revision>44</cp:revision>
  <dcterms:created xsi:type="dcterms:W3CDTF">2019-05-23T14:36:22Z</dcterms:created>
  <dcterms:modified xsi:type="dcterms:W3CDTF">2019-07-16T19:20:11Z</dcterms:modified>
</cp:coreProperties>
</file>